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262" r:id="rId2"/>
    <p:sldId id="356" r:id="rId3"/>
    <p:sldId id="363" r:id="rId4"/>
    <p:sldId id="364" r:id="rId5"/>
    <p:sldId id="365"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66" r:id="rId25"/>
    <p:sldId id="367" r:id="rId26"/>
    <p:sldId id="368"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539" autoAdjust="0"/>
  </p:normalViewPr>
  <p:slideViewPr>
    <p:cSldViewPr>
      <p:cViewPr>
        <p:scale>
          <a:sx n="75" d="100"/>
          <a:sy n="75" d="100"/>
        </p:scale>
        <p:origin x="-1008" y="-7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3018"/>
    </p:cViewPr>
  </p:sorterViewPr>
  <p:notesViewPr>
    <p:cSldViewPr>
      <p:cViewPr varScale="1">
        <p:scale>
          <a:sx n="59" d="100"/>
          <a:sy n="59" d="100"/>
        </p:scale>
        <p:origin x="-174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B4A34C-1EF6-4D3D-BC59-9216D8B4C3C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EF4F37-0A6D-4379-B26F-BCA298E73E5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A440F-B14D-47D4-8C64-725D50DF0D05}" type="slidenum">
              <a:rPr lang="en-US"/>
              <a:pPr/>
              <a:t>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BFD05-0993-4F10-BFAF-D743AE4CB39A}" type="slidenum">
              <a:rPr lang="en-US"/>
              <a:pPr/>
              <a:t>27</a:t>
            </a:fld>
            <a:endParaRPr lang="en-US"/>
          </a:p>
        </p:txBody>
      </p:sp>
      <p:sp>
        <p:nvSpPr>
          <p:cNvPr id="7170" name="Rectangle 2"/>
          <p:cNvSpPr>
            <a:spLocks noGrp="1" noRot="1" noChangeAspect="1" noChangeArrowheads="1" noTextEdit="1"/>
          </p:cNvSpPr>
          <p:nvPr>
            <p:ph type="sldImg"/>
          </p:nvPr>
        </p:nvSpPr>
        <p:spPr>
          <a:xfrm>
            <a:off x="1144588" y="685800"/>
            <a:ext cx="4572000" cy="3429000"/>
          </a:xfrm>
          <a:ln/>
        </p:spPr>
      </p:sp>
      <p:sp>
        <p:nvSpPr>
          <p:cNvPr id="7171" name="Rectangle 3"/>
          <p:cNvSpPr>
            <a:spLocks noGrp="1" noChangeArrowheads="1"/>
          </p:cNvSpPr>
          <p:nvPr>
            <p:ph type="body" idx="1"/>
          </p:nvPr>
        </p:nvSpPr>
        <p:spPr/>
        <p:txBody>
          <a:bodyPr/>
          <a:lstStyle/>
          <a:p>
            <a:r>
              <a:rPr lang="en-US"/>
              <a:t>Thank you for having me present. There have been some exciting developments with regard to sustainability at UCCS in the last few years. We have a leadership team in place, chancellor and vice chancellors that are starting to drive our sust. Efforts. I helped to create the position of sustainability officer one year ago. My position is somewhat of a hodgepodge and includes everything related to sustainability on the campus. I have had a busy year. Highlights include review of this Facilities Strategic Plan, input into new building construction (we have 2 new buildings in construction that are going for LEED certification), I manage a $1.3 million energy performance bond to identify conservation projects, I am involved in encouraging operating and maintenance projects to reduce energy and water consumption. I am currently directing a sustainability task Force to develop sustainability goals for the campus and finally, I help to support asustainability education on campus including our new Sustainability Minor. </a:t>
            </a:r>
          </a:p>
          <a:p>
            <a:r>
              <a:rPr lang="en-US"/>
              <a:t>In other words, I am involved enough at the university to be dangerous. </a:t>
            </a:r>
          </a:p>
          <a:p>
            <a:r>
              <a:rPr lang="en-US"/>
              <a:t>What I want to focus on in this presentation is a snapshot of our recent Facilities Strategic Plan (traditionally known as a Master Plan) and to highlight how sustainability concepts has driven this process. I am not a traffic engineer or a city planner, so I will focus on our process and the final product of our architects.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F4F37-0A6D-4379-B26F-BCA298E73E57}"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B2A8E-E21C-4B6C-9A1C-0E7C95AEF7C3}" type="slidenum">
              <a:rPr lang="en-US"/>
              <a:pPr/>
              <a:t>39</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Focus the Nation - Focus the Nation is organizing a national teach-in on global warming solutions for America—creating a dialogue at over a thousand colleges, universities, high schools, middle schools, places of worship, civic organizations and businesses, and directly engaging millions of students and citizens with the nation’s decision-makers. Focus the Nation will culminate January 31st, 2008 in simultaneous educational symposia held across the country. Our intent is to move America beyond fatalism to a determination to face up to this civilizational challenge, the challenge of our generation. </a:t>
            </a:r>
            <a:br>
              <a:rPr lang="en-US"/>
            </a:br>
            <a:endParaRPr lang="en-US"/>
          </a:p>
          <a:p>
            <a:endParaRPr lang="en-US"/>
          </a:p>
          <a:p>
            <a:endParaRPr lang="en-US"/>
          </a:p>
          <a:p>
            <a:endParaRPr lang="en-US"/>
          </a:p>
          <a:p>
            <a:r>
              <a:rPr lang="en-US"/>
              <a:t>Involved the community in our sustainability efforts</a:t>
            </a:r>
          </a:p>
          <a:p>
            <a:r>
              <a:rPr lang="en-US"/>
              <a:t>Interfaith panel discussion</a:t>
            </a:r>
          </a:p>
          <a:p>
            <a:r>
              <a:rPr lang="en-US"/>
              <a:t>Presentation by 2</a:t>
            </a:r>
            <a:r>
              <a:rPr lang="en-US" baseline="30000"/>
              <a:t>nd</a:t>
            </a:r>
            <a:r>
              <a:rPr lang="en-US"/>
              <a:t> graders from the Da Vinci Academy on Dr. Seuss’s Lorax – a timely tale even though it was written 37 years ago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p:cNvPicPr>
            <a:picLocks noChangeAspect="1" noChangeArrowheads="1"/>
          </p:cNvPicPr>
          <p:nvPr userDrawn="1"/>
        </p:nvPicPr>
        <p:blipFill>
          <a:blip r:embed="rId15"/>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8" charset="0"/>
        </a:defRPr>
      </a:lvl2pPr>
      <a:lvl3pPr algn="ctr" rtl="0" fontAlgn="base">
        <a:spcBef>
          <a:spcPct val="0"/>
        </a:spcBef>
        <a:spcAft>
          <a:spcPct val="0"/>
        </a:spcAft>
        <a:defRPr sz="4400">
          <a:solidFill>
            <a:schemeClr val="tx2"/>
          </a:solidFill>
          <a:latin typeface="Times" pitchFamily="18" charset="0"/>
        </a:defRPr>
      </a:lvl3pPr>
      <a:lvl4pPr algn="ctr" rtl="0" fontAlgn="base">
        <a:spcBef>
          <a:spcPct val="0"/>
        </a:spcBef>
        <a:spcAft>
          <a:spcPct val="0"/>
        </a:spcAft>
        <a:defRPr sz="4400">
          <a:solidFill>
            <a:schemeClr val="tx2"/>
          </a:solidFill>
          <a:latin typeface="Times" pitchFamily="18" charset="0"/>
        </a:defRPr>
      </a:lvl4pPr>
      <a:lvl5pPr algn="ctr" rtl="0" fontAlgn="base">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aashe.org/index.ph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focusthenation.org/actionmap/"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3124200"/>
            <a:ext cx="9296400" cy="1323439"/>
          </a:xfrm>
          <a:prstGeom prst="rect">
            <a:avLst/>
          </a:prstGeom>
          <a:noFill/>
          <a:ln w="9525">
            <a:noFill/>
            <a:miter lim="800000"/>
            <a:headEnd/>
            <a:tailEnd/>
          </a:ln>
          <a:effectLst/>
        </p:spPr>
        <p:txBody>
          <a:bodyPr wrap="square">
            <a:spAutoFit/>
          </a:bodyPr>
          <a:lstStyle/>
          <a:p>
            <a:pPr algn="ctr">
              <a:spcBef>
                <a:spcPct val="50000"/>
              </a:spcBef>
            </a:pPr>
            <a:r>
              <a:rPr lang="en-US" sz="4000" i="1" dirty="0" smtClean="0"/>
              <a:t>Construction and Sustainability Update</a:t>
            </a:r>
            <a:endParaRPr lang="en-US" sz="4000" i="1" dirty="0"/>
          </a:p>
        </p:txBody>
      </p:sp>
      <p:sp>
        <p:nvSpPr>
          <p:cNvPr id="8200" name="Rectangle 8"/>
          <p:cNvSpPr>
            <a:spLocks noGrp="1" noChangeArrowheads="1"/>
          </p:cNvSpPr>
          <p:nvPr>
            <p:ph type="ctrTitle"/>
          </p:nvPr>
        </p:nvSpPr>
        <p:spPr>
          <a:xfrm>
            <a:off x="685800" y="914400"/>
            <a:ext cx="7772400" cy="2057400"/>
          </a:xfrm>
        </p:spPr>
        <p:txBody>
          <a:bodyPr/>
          <a:lstStyle/>
          <a:p>
            <a:r>
              <a:rPr lang="en-US" dirty="0" smtClean="0"/>
              <a:t>March Campus Forum</a:t>
            </a:r>
            <a:endParaRPr lang="en-US" dirty="0"/>
          </a:p>
        </p:txBody>
      </p:sp>
      <p:sp>
        <p:nvSpPr>
          <p:cNvPr id="4" name="TextBox 3"/>
          <p:cNvSpPr txBox="1"/>
          <p:nvPr/>
        </p:nvSpPr>
        <p:spPr>
          <a:xfrm>
            <a:off x="0" y="5634335"/>
            <a:ext cx="9144000" cy="461665"/>
          </a:xfrm>
          <a:prstGeom prst="rect">
            <a:avLst/>
          </a:prstGeom>
          <a:noFill/>
        </p:spPr>
        <p:txBody>
          <a:bodyPr wrap="square" rtlCol="0" anchor="b">
            <a:spAutoFit/>
          </a:bodyPr>
          <a:lstStyle/>
          <a:p>
            <a:pPr algn="ctr"/>
            <a:r>
              <a:rPr lang="en-US" dirty="0" smtClean="0"/>
              <a:t>March 4, 2008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LEED in Practice</a:t>
            </a:r>
          </a:p>
        </p:txBody>
      </p:sp>
      <p:sp>
        <p:nvSpPr>
          <p:cNvPr id="7171"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mtClean="0"/>
              <a:t>Certified – 26 Points</a:t>
            </a:r>
          </a:p>
          <a:p>
            <a:pPr eaLnBrk="1" hangingPunct="1"/>
            <a:r>
              <a:rPr lang="en-US" smtClean="0"/>
              <a:t>Silver – 33 Points</a:t>
            </a:r>
          </a:p>
          <a:p>
            <a:pPr eaLnBrk="1" hangingPunct="1"/>
            <a:r>
              <a:rPr lang="en-US" smtClean="0"/>
              <a:t>Gold – 39 Points</a:t>
            </a:r>
          </a:p>
          <a:p>
            <a:pPr eaLnBrk="1" hangingPunct="1"/>
            <a:r>
              <a:rPr lang="en-US" smtClean="0"/>
              <a:t>Platinum – 52 Points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lev"/>
          <p:cNvPicPr>
            <a:picLocks noChangeAspect="1" noChangeArrowheads="1"/>
          </p:cNvPicPr>
          <p:nvPr/>
        </p:nvPicPr>
        <p:blipFill>
          <a:blip r:embed="rId2" cstate="screen"/>
          <a:srcRect/>
          <a:stretch>
            <a:fillRect/>
          </a:stretch>
        </p:blipFill>
        <p:spPr bwMode="auto">
          <a:xfrm>
            <a:off x="2133600" y="2667000"/>
            <a:ext cx="5638800" cy="3357563"/>
          </a:xfrm>
          <a:prstGeom prst="rect">
            <a:avLst/>
          </a:prstGeom>
          <a:noFill/>
          <a:ln w="9525">
            <a:noFill/>
            <a:miter lim="800000"/>
            <a:headEnd/>
            <a:tailEnd/>
          </a:ln>
        </p:spPr>
      </p:pic>
      <p:sp>
        <p:nvSpPr>
          <p:cNvPr id="8196" name="Text Box 4"/>
          <p:cNvSpPr txBox="1">
            <a:spLocks noChangeArrowheads="1"/>
          </p:cNvSpPr>
          <p:nvPr/>
        </p:nvSpPr>
        <p:spPr bwMode="auto">
          <a:xfrm>
            <a:off x="3657600" y="6019800"/>
            <a:ext cx="2173288" cy="457200"/>
          </a:xfrm>
          <a:prstGeom prst="rect">
            <a:avLst/>
          </a:prstGeom>
          <a:noFill/>
          <a:ln w="9525">
            <a:noFill/>
            <a:miter lim="800000"/>
            <a:headEnd/>
            <a:tailEnd/>
          </a:ln>
        </p:spPr>
        <p:txBody>
          <a:bodyPr wrap="none">
            <a:spAutoFit/>
          </a:bodyPr>
          <a:lstStyle/>
          <a:p>
            <a:r>
              <a:rPr lang="en-US"/>
              <a:t>West Elevation</a:t>
            </a:r>
          </a:p>
        </p:txBody>
      </p:sp>
      <p:sp>
        <p:nvSpPr>
          <p:cNvPr id="8197" name="Text Box 5"/>
          <p:cNvSpPr txBox="1">
            <a:spLocks noChangeArrowheads="1"/>
          </p:cNvSpPr>
          <p:nvPr/>
        </p:nvSpPr>
        <p:spPr bwMode="auto">
          <a:xfrm>
            <a:off x="974725" y="1633538"/>
            <a:ext cx="6453188" cy="822325"/>
          </a:xfrm>
          <a:prstGeom prst="rect">
            <a:avLst/>
          </a:prstGeom>
          <a:noFill/>
          <a:ln w="9525">
            <a:noFill/>
            <a:miter lim="800000"/>
            <a:headEnd/>
            <a:tailEnd/>
          </a:ln>
        </p:spPr>
        <p:txBody>
          <a:bodyPr wrap="none">
            <a:spAutoFit/>
          </a:bodyPr>
          <a:lstStyle/>
          <a:p>
            <a:r>
              <a:rPr lang="en-US"/>
              <a:t>MR Credit 5.1 (1 pt.)</a:t>
            </a:r>
          </a:p>
          <a:p>
            <a:r>
              <a:rPr lang="en-US"/>
              <a:t>Local/Regional Materials 20% within 500 miles</a:t>
            </a:r>
          </a:p>
        </p:txBody>
      </p:sp>
      <p:sp>
        <p:nvSpPr>
          <p:cNvPr id="8198" name="Text Box 6"/>
          <p:cNvSpPr txBox="1">
            <a:spLocks noChangeArrowheads="1"/>
          </p:cNvSpPr>
          <p:nvPr/>
        </p:nvSpPr>
        <p:spPr bwMode="auto">
          <a:xfrm>
            <a:off x="898525" y="4071938"/>
            <a:ext cx="862013" cy="482600"/>
          </a:xfrm>
          <a:prstGeom prst="rect">
            <a:avLst/>
          </a:prstGeom>
          <a:noFill/>
          <a:ln w="25400">
            <a:solidFill>
              <a:schemeClr val="hlink"/>
            </a:solidFill>
            <a:miter lim="800000"/>
            <a:headEnd/>
            <a:tailEnd/>
          </a:ln>
        </p:spPr>
        <p:txBody>
          <a:bodyPr wrap="none">
            <a:spAutoFit/>
          </a:bodyPr>
          <a:lstStyle/>
          <a:p>
            <a:r>
              <a:rPr lang="en-US"/>
              <a:t>Brick</a:t>
            </a:r>
          </a:p>
        </p:txBody>
      </p:sp>
      <p:sp>
        <p:nvSpPr>
          <p:cNvPr id="8199" name="Line 8"/>
          <p:cNvSpPr>
            <a:spLocks noChangeShapeType="1"/>
          </p:cNvSpPr>
          <p:nvPr/>
        </p:nvSpPr>
        <p:spPr bwMode="auto">
          <a:xfrm>
            <a:off x="1752600" y="4343400"/>
            <a:ext cx="1066800" cy="0"/>
          </a:xfrm>
          <a:prstGeom prst="line">
            <a:avLst/>
          </a:prstGeom>
          <a:noFill/>
          <a:ln w="25400">
            <a:solidFill>
              <a:schemeClr val="tx1"/>
            </a:solidFill>
            <a:round/>
            <a:headEnd/>
            <a:tailEnd type="stealth" w="med" len="lg"/>
          </a:ln>
        </p:spPr>
        <p:txBody>
          <a:bodyPr wrap="none"/>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site1"/>
          <p:cNvPicPr>
            <a:picLocks noChangeAspect="1" noChangeArrowheads="1"/>
          </p:cNvPicPr>
          <p:nvPr/>
        </p:nvPicPr>
        <p:blipFill>
          <a:blip r:embed="rId2" cstate="screen"/>
          <a:srcRect/>
          <a:stretch>
            <a:fillRect/>
          </a:stretch>
        </p:blipFill>
        <p:spPr bwMode="auto">
          <a:xfrm>
            <a:off x="838200" y="1752600"/>
            <a:ext cx="4876800" cy="3657600"/>
          </a:xfrm>
          <a:prstGeom prst="rect">
            <a:avLst/>
          </a:prstGeom>
          <a:noFill/>
          <a:ln w="9525">
            <a:noFill/>
            <a:miter lim="800000"/>
            <a:headEnd/>
            <a:tailEnd/>
          </a:ln>
        </p:spPr>
      </p:pic>
      <p:sp>
        <p:nvSpPr>
          <p:cNvPr id="9220" name="Text Box 4"/>
          <p:cNvSpPr txBox="1">
            <a:spLocks noChangeArrowheads="1"/>
          </p:cNvSpPr>
          <p:nvPr/>
        </p:nvSpPr>
        <p:spPr bwMode="auto">
          <a:xfrm>
            <a:off x="5943600" y="2590800"/>
            <a:ext cx="3048000" cy="1569660"/>
          </a:xfrm>
          <a:prstGeom prst="rect">
            <a:avLst/>
          </a:prstGeom>
          <a:noFill/>
          <a:ln w="25400">
            <a:solidFill>
              <a:schemeClr val="hlink"/>
            </a:solidFill>
            <a:miter lim="800000"/>
            <a:headEnd/>
            <a:tailEnd/>
          </a:ln>
        </p:spPr>
        <p:txBody>
          <a:bodyPr wrap="square">
            <a:spAutoFit/>
          </a:bodyPr>
          <a:lstStyle/>
          <a:p>
            <a:r>
              <a:rPr lang="en-US" dirty="0"/>
              <a:t>SS Credit 7.1</a:t>
            </a:r>
          </a:p>
          <a:p>
            <a:r>
              <a:rPr lang="en-US" dirty="0"/>
              <a:t>Low Reflectance</a:t>
            </a:r>
          </a:p>
          <a:p>
            <a:r>
              <a:rPr lang="en-US" dirty="0"/>
              <a:t>Exterior Materials</a:t>
            </a:r>
          </a:p>
          <a:p>
            <a:r>
              <a:rPr lang="en-US" dirty="0"/>
              <a:t>-gray concrete</a:t>
            </a:r>
          </a:p>
        </p:txBody>
      </p:sp>
      <p:sp>
        <p:nvSpPr>
          <p:cNvPr id="9221" name="Line 5"/>
          <p:cNvSpPr>
            <a:spLocks noChangeShapeType="1"/>
          </p:cNvSpPr>
          <p:nvPr/>
        </p:nvSpPr>
        <p:spPr bwMode="auto">
          <a:xfrm flipH="1">
            <a:off x="3810000" y="3429000"/>
            <a:ext cx="2209800" cy="1143000"/>
          </a:xfrm>
          <a:prstGeom prst="line">
            <a:avLst/>
          </a:prstGeom>
          <a:noFill/>
          <a:ln w="25400">
            <a:solidFill>
              <a:schemeClr val="hlink"/>
            </a:solidFill>
            <a:round/>
            <a:headEnd/>
            <a:tailEnd type="stealth" w="med" len="lg"/>
          </a:ln>
        </p:spPr>
        <p:txBody>
          <a:bodyPr wrap="none"/>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mtn view"/>
          <p:cNvPicPr>
            <a:picLocks noChangeAspect="1" noChangeArrowheads="1"/>
          </p:cNvPicPr>
          <p:nvPr/>
        </p:nvPicPr>
        <p:blipFill>
          <a:blip r:embed="rId2"/>
          <a:srcRect/>
          <a:stretch>
            <a:fillRect/>
          </a:stretch>
        </p:blipFill>
        <p:spPr bwMode="auto">
          <a:xfrm>
            <a:off x="762000" y="1752600"/>
            <a:ext cx="4953000" cy="3714750"/>
          </a:xfrm>
          <a:prstGeom prst="rect">
            <a:avLst/>
          </a:prstGeom>
          <a:noFill/>
          <a:ln w="9525">
            <a:noFill/>
            <a:miter lim="800000"/>
            <a:headEnd/>
            <a:tailEnd/>
          </a:ln>
        </p:spPr>
      </p:pic>
      <p:sp>
        <p:nvSpPr>
          <p:cNvPr id="51204" name="Text Box 4"/>
          <p:cNvSpPr txBox="1">
            <a:spLocks noChangeArrowheads="1"/>
          </p:cNvSpPr>
          <p:nvPr/>
        </p:nvSpPr>
        <p:spPr bwMode="auto">
          <a:xfrm>
            <a:off x="6019800" y="1143000"/>
            <a:ext cx="2895600" cy="2308225"/>
          </a:xfrm>
          <a:prstGeom prst="rect">
            <a:avLst/>
          </a:prstGeom>
          <a:noFill/>
          <a:ln w="25400">
            <a:solidFill>
              <a:schemeClr val="hlink"/>
            </a:solidFill>
            <a:miter lim="800000"/>
            <a:headEnd/>
            <a:tailEnd/>
          </a:ln>
        </p:spPr>
        <p:txBody>
          <a:bodyPr wrap="square">
            <a:spAutoFit/>
          </a:bodyPr>
          <a:lstStyle/>
          <a:p>
            <a:r>
              <a:rPr lang="en-US" dirty="0"/>
              <a:t>SS Credit 1</a:t>
            </a:r>
          </a:p>
          <a:p>
            <a:r>
              <a:rPr lang="en-US" dirty="0"/>
              <a:t>-not on farmland</a:t>
            </a:r>
          </a:p>
          <a:p>
            <a:r>
              <a:rPr lang="en-US" dirty="0"/>
              <a:t>-not 5’ below 100</a:t>
            </a:r>
          </a:p>
          <a:p>
            <a:r>
              <a:rPr lang="en-US" dirty="0"/>
              <a:t>year flood plain</a:t>
            </a:r>
          </a:p>
          <a:p>
            <a:r>
              <a:rPr lang="en-US" dirty="0"/>
              <a:t>-Not endangered</a:t>
            </a:r>
          </a:p>
          <a:p>
            <a:r>
              <a:rPr lang="en-US" dirty="0"/>
              <a:t>species</a:t>
            </a:r>
          </a:p>
        </p:txBody>
      </p:sp>
      <p:sp>
        <p:nvSpPr>
          <p:cNvPr id="51205" name="Text Box 5"/>
          <p:cNvSpPr txBox="1">
            <a:spLocks noChangeArrowheads="1"/>
          </p:cNvSpPr>
          <p:nvPr/>
        </p:nvSpPr>
        <p:spPr bwMode="auto">
          <a:xfrm>
            <a:off x="6324600" y="3657600"/>
            <a:ext cx="1957388" cy="1212850"/>
          </a:xfrm>
          <a:prstGeom prst="rect">
            <a:avLst/>
          </a:prstGeom>
          <a:noFill/>
          <a:ln w="25400">
            <a:solidFill>
              <a:schemeClr val="hlink"/>
            </a:solidFill>
            <a:miter lim="800000"/>
            <a:headEnd/>
            <a:tailEnd/>
          </a:ln>
        </p:spPr>
        <p:txBody>
          <a:bodyPr wrap="none">
            <a:spAutoFit/>
          </a:bodyPr>
          <a:lstStyle/>
          <a:p>
            <a:r>
              <a:rPr lang="en-US"/>
              <a:t>SS Credit 5.1</a:t>
            </a:r>
          </a:p>
          <a:p>
            <a:r>
              <a:rPr lang="en-US"/>
              <a:t>Reduce site</a:t>
            </a:r>
          </a:p>
          <a:p>
            <a:r>
              <a:rPr lang="en-US"/>
              <a:t>disturbance</a:t>
            </a:r>
          </a:p>
        </p:txBody>
      </p:sp>
      <p:sp>
        <p:nvSpPr>
          <p:cNvPr id="51206" name="Text Box 6"/>
          <p:cNvSpPr txBox="1">
            <a:spLocks noChangeArrowheads="1"/>
          </p:cNvSpPr>
          <p:nvPr/>
        </p:nvSpPr>
        <p:spPr bwMode="auto">
          <a:xfrm>
            <a:off x="6248400" y="5105400"/>
            <a:ext cx="2406650" cy="1212850"/>
          </a:xfrm>
          <a:prstGeom prst="rect">
            <a:avLst/>
          </a:prstGeom>
          <a:noFill/>
          <a:ln w="25400">
            <a:solidFill>
              <a:schemeClr val="hlink"/>
            </a:solidFill>
            <a:miter lim="800000"/>
            <a:headEnd/>
            <a:tailEnd/>
          </a:ln>
        </p:spPr>
        <p:txBody>
          <a:bodyPr wrap="square">
            <a:spAutoFit/>
          </a:bodyPr>
          <a:lstStyle/>
          <a:p>
            <a:r>
              <a:rPr lang="en-US" dirty="0"/>
              <a:t>WE Credit 1.1</a:t>
            </a:r>
          </a:p>
          <a:p>
            <a:r>
              <a:rPr lang="en-US" dirty="0"/>
              <a:t>High efficiency</a:t>
            </a:r>
          </a:p>
          <a:p>
            <a:r>
              <a:rPr lang="en-US" dirty="0"/>
              <a:t>irrigation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5"/>
                                        </p:tgtEl>
                                        <p:attrNameLst>
                                          <p:attrName>style.visibility</p:attrName>
                                        </p:attrNameLst>
                                      </p:cBhvr>
                                      <p:to>
                                        <p:strVal val="visible"/>
                                      </p:to>
                                    </p:set>
                                    <p:anim calcmode="lin" valueType="num">
                                      <p:cBhvr additive="base">
                                        <p:cTn id="13" dur="500" fill="hold"/>
                                        <p:tgtEl>
                                          <p:spTgt spid="51205"/>
                                        </p:tgtEl>
                                        <p:attrNameLst>
                                          <p:attrName>ppt_x</p:attrName>
                                        </p:attrNameLst>
                                      </p:cBhvr>
                                      <p:tavLst>
                                        <p:tav tm="0">
                                          <p:val>
                                            <p:strVal val="#ppt_x"/>
                                          </p:val>
                                        </p:tav>
                                        <p:tav tm="100000">
                                          <p:val>
                                            <p:strVal val="#ppt_x"/>
                                          </p:val>
                                        </p:tav>
                                      </p:tavLst>
                                    </p:anim>
                                    <p:anim calcmode="lin" valueType="num">
                                      <p:cBhvr additive="base">
                                        <p:cTn id="14"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6"/>
                                        </p:tgtEl>
                                        <p:attrNameLst>
                                          <p:attrName>style.visibility</p:attrName>
                                        </p:attrNameLst>
                                      </p:cBhvr>
                                      <p:to>
                                        <p:strVal val="visible"/>
                                      </p:to>
                                    </p:set>
                                    <p:anim calcmode="lin" valueType="num">
                                      <p:cBhvr additive="base">
                                        <p:cTn id="19" dur="500" fill="hold"/>
                                        <p:tgtEl>
                                          <p:spTgt spid="51206"/>
                                        </p:tgtEl>
                                        <p:attrNameLst>
                                          <p:attrName>ppt_x</p:attrName>
                                        </p:attrNameLst>
                                      </p:cBhvr>
                                      <p:tavLst>
                                        <p:tav tm="0">
                                          <p:val>
                                            <p:strVal val="#ppt_x"/>
                                          </p:val>
                                        </p:tav>
                                        <p:tav tm="100000">
                                          <p:val>
                                            <p:strVal val="#ppt_x"/>
                                          </p:val>
                                        </p:tav>
                                      </p:tavLst>
                                    </p:anim>
                                    <p:anim calcmode="lin" valueType="num">
                                      <p:cBhvr additive="base">
                                        <p:cTn id="20"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nimBg="1" autoUpdateAnimBg="0"/>
      <p:bldP spid="51205" grpId="0" animBg="1" autoUpdateAnimBg="0"/>
      <p:bldP spid="5120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027" descr="eroiscontr"/>
          <p:cNvPicPr>
            <a:picLocks noChangeAspect="1" noChangeArrowheads="1"/>
          </p:cNvPicPr>
          <p:nvPr/>
        </p:nvPicPr>
        <p:blipFill>
          <a:blip r:embed="rId2" cstate="screen"/>
          <a:srcRect/>
          <a:stretch>
            <a:fillRect/>
          </a:stretch>
        </p:blipFill>
        <p:spPr bwMode="auto">
          <a:xfrm>
            <a:off x="838200" y="1752600"/>
            <a:ext cx="4572000" cy="3429000"/>
          </a:xfrm>
          <a:prstGeom prst="rect">
            <a:avLst/>
          </a:prstGeom>
          <a:noFill/>
          <a:ln w="9525">
            <a:noFill/>
            <a:miter lim="800000"/>
            <a:headEnd/>
            <a:tailEnd/>
          </a:ln>
        </p:spPr>
      </p:pic>
      <p:sp>
        <p:nvSpPr>
          <p:cNvPr id="11268" name="Text Box 1028"/>
          <p:cNvSpPr txBox="1">
            <a:spLocks noChangeArrowheads="1"/>
          </p:cNvSpPr>
          <p:nvPr/>
        </p:nvSpPr>
        <p:spPr bwMode="auto">
          <a:xfrm>
            <a:off x="5775324" y="1938338"/>
            <a:ext cx="2835275" cy="1212850"/>
          </a:xfrm>
          <a:prstGeom prst="rect">
            <a:avLst/>
          </a:prstGeom>
          <a:noFill/>
          <a:ln w="25400">
            <a:solidFill>
              <a:schemeClr val="hlink"/>
            </a:solidFill>
            <a:miter lim="800000"/>
            <a:headEnd/>
            <a:tailEnd/>
          </a:ln>
        </p:spPr>
        <p:txBody>
          <a:bodyPr wrap="square">
            <a:spAutoFit/>
          </a:bodyPr>
          <a:lstStyle/>
          <a:p>
            <a:r>
              <a:rPr lang="en-US" dirty="0"/>
              <a:t>SS Prerequisite 1</a:t>
            </a:r>
          </a:p>
          <a:p>
            <a:r>
              <a:rPr lang="en-US" dirty="0"/>
              <a:t>Erosion Control</a:t>
            </a:r>
          </a:p>
          <a:p>
            <a:r>
              <a:rPr lang="en-US" dirty="0"/>
              <a:t>-Straw bales</a:t>
            </a:r>
          </a:p>
        </p:txBody>
      </p:sp>
      <p:sp>
        <p:nvSpPr>
          <p:cNvPr id="11269" name="Line 1029"/>
          <p:cNvSpPr>
            <a:spLocks noChangeShapeType="1"/>
          </p:cNvSpPr>
          <p:nvPr/>
        </p:nvSpPr>
        <p:spPr bwMode="auto">
          <a:xfrm flipH="1">
            <a:off x="2971800" y="2590800"/>
            <a:ext cx="2819400" cy="685800"/>
          </a:xfrm>
          <a:prstGeom prst="line">
            <a:avLst/>
          </a:prstGeom>
          <a:noFill/>
          <a:ln w="25400">
            <a:solidFill>
              <a:schemeClr val="hlink"/>
            </a:solidFill>
            <a:round/>
            <a:headEnd/>
            <a:tailEnd type="stealth" w="med" len="lg"/>
          </a:ln>
        </p:spPr>
        <p:txBody>
          <a:bodyPr wrap="none"/>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shower"/>
          <p:cNvPicPr>
            <a:picLocks noChangeAspect="1" noChangeArrowheads="1"/>
          </p:cNvPicPr>
          <p:nvPr/>
        </p:nvPicPr>
        <p:blipFill>
          <a:blip r:embed="rId2" cstate="screen"/>
          <a:srcRect/>
          <a:stretch>
            <a:fillRect/>
          </a:stretch>
        </p:blipFill>
        <p:spPr bwMode="auto">
          <a:xfrm>
            <a:off x="1295400" y="1676400"/>
            <a:ext cx="3076575" cy="4965700"/>
          </a:xfrm>
          <a:prstGeom prst="rect">
            <a:avLst/>
          </a:prstGeom>
          <a:noFill/>
          <a:ln w="9525">
            <a:noFill/>
            <a:miter lim="800000"/>
            <a:headEnd/>
            <a:tailEnd/>
          </a:ln>
        </p:spPr>
      </p:pic>
      <p:sp>
        <p:nvSpPr>
          <p:cNvPr id="12292" name="Text Box 5"/>
          <p:cNvSpPr txBox="1">
            <a:spLocks noChangeArrowheads="1"/>
          </p:cNvSpPr>
          <p:nvPr/>
        </p:nvSpPr>
        <p:spPr bwMode="auto">
          <a:xfrm>
            <a:off x="5029200" y="3124200"/>
            <a:ext cx="3200400" cy="1577975"/>
          </a:xfrm>
          <a:prstGeom prst="rect">
            <a:avLst/>
          </a:prstGeom>
          <a:noFill/>
          <a:ln w="25400">
            <a:solidFill>
              <a:schemeClr val="hlink"/>
            </a:solidFill>
            <a:miter lim="800000"/>
            <a:headEnd/>
            <a:tailEnd/>
          </a:ln>
        </p:spPr>
        <p:txBody>
          <a:bodyPr wrap="square">
            <a:spAutoFit/>
          </a:bodyPr>
          <a:lstStyle/>
          <a:p>
            <a:r>
              <a:rPr lang="en-US" dirty="0"/>
              <a:t>SS Credit 4.2 (1 pt.)</a:t>
            </a:r>
          </a:p>
          <a:p>
            <a:r>
              <a:rPr lang="en-US" dirty="0"/>
              <a:t>Changing/shower</a:t>
            </a:r>
          </a:p>
          <a:p>
            <a:r>
              <a:rPr lang="en-US" dirty="0"/>
              <a:t>facility for 5% of </a:t>
            </a:r>
          </a:p>
          <a:p>
            <a:r>
              <a:rPr lang="en-US" dirty="0"/>
              <a:t>building occupants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finished"/>
          <p:cNvPicPr>
            <a:picLocks noChangeAspect="1" noChangeArrowheads="1"/>
          </p:cNvPicPr>
          <p:nvPr/>
        </p:nvPicPr>
        <p:blipFill>
          <a:blip r:embed="rId2"/>
          <a:srcRect/>
          <a:stretch>
            <a:fillRect/>
          </a:stretch>
        </p:blipFill>
        <p:spPr bwMode="auto">
          <a:xfrm>
            <a:off x="838200" y="1676400"/>
            <a:ext cx="3733800" cy="2800350"/>
          </a:xfrm>
          <a:prstGeom prst="rect">
            <a:avLst/>
          </a:prstGeom>
          <a:noFill/>
          <a:ln w="9525">
            <a:noFill/>
            <a:miter lim="800000"/>
            <a:headEnd/>
            <a:tailEnd/>
          </a:ln>
        </p:spPr>
      </p:pic>
      <p:sp>
        <p:nvSpPr>
          <p:cNvPr id="43012" name="Text Box 4"/>
          <p:cNvSpPr txBox="1">
            <a:spLocks noChangeArrowheads="1"/>
          </p:cNvSpPr>
          <p:nvPr/>
        </p:nvSpPr>
        <p:spPr bwMode="auto">
          <a:xfrm>
            <a:off x="5334000" y="1828800"/>
            <a:ext cx="3048000" cy="1577975"/>
          </a:xfrm>
          <a:prstGeom prst="rect">
            <a:avLst/>
          </a:prstGeom>
          <a:noFill/>
          <a:ln w="25400">
            <a:solidFill>
              <a:schemeClr val="hlink"/>
            </a:solidFill>
            <a:miter lim="800000"/>
            <a:headEnd/>
            <a:tailEnd/>
          </a:ln>
        </p:spPr>
        <p:txBody>
          <a:bodyPr wrap="square">
            <a:spAutoFit/>
          </a:bodyPr>
          <a:lstStyle/>
          <a:p>
            <a:r>
              <a:rPr lang="en-US" dirty="0"/>
              <a:t>IAQ Prerequisite 1</a:t>
            </a:r>
          </a:p>
          <a:p>
            <a:r>
              <a:rPr lang="en-US" dirty="0"/>
              <a:t>-ASHRAE 62-99</a:t>
            </a:r>
          </a:p>
          <a:p>
            <a:r>
              <a:rPr lang="en-US" dirty="0"/>
              <a:t>IAQ Prerequisite 2</a:t>
            </a:r>
          </a:p>
          <a:p>
            <a:r>
              <a:rPr lang="en-US" dirty="0"/>
              <a:t>-no smoking</a:t>
            </a:r>
          </a:p>
        </p:txBody>
      </p:sp>
      <p:sp>
        <p:nvSpPr>
          <p:cNvPr id="43013" name="Text Box 5"/>
          <p:cNvSpPr txBox="1">
            <a:spLocks noChangeArrowheads="1"/>
          </p:cNvSpPr>
          <p:nvPr/>
        </p:nvSpPr>
        <p:spPr bwMode="auto">
          <a:xfrm>
            <a:off x="685800" y="4953000"/>
            <a:ext cx="3886200" cy="1200329"/>
          </a:xfrm>
          <a:prstGeom prst="rect">
            <a:avLst/>
          </a:prstGeom>
          <a:noFill/>
          <a:ln w="25400">
            <a:solidFill>
              <a:schemeClr val="hlink"/>
            </a:solidFill>
            <a:miter lim="800000"/>
            <a:headEnd/>
            <a:tailEnd/>
          </a:ln>
        </p:spPr>
        <p:txBody>
          <a:bodyPr wrap="square">
            <a:spAutoFit/>
          </a:bodyPr>
          <a:lstStyle/>
          <a:p>
            <a:r>
              <a:rPr lang="en-US" dirty="0"/>
              <a:t>EQ 7.1 ASHRAE 55-92</a:t>
            </a:r>
          </a:p>
          <a:p>
            <a:r>
              <a:rPr lang="en-US" dirty="0"/>
              <a:t>EQ 7.2 Temperature &amp;</a:t>
            </a:r>
          </a:p>
          <a:p>
            <a:r>
              <a:rPr lang="en-US" dirty="0"/>
              <a:t>Humidity Control</a:t>
            </a:r>
          </a:p>
        </p:txBody>
      </p:sp>
      <p:sp>
        <p:nvSpPr>
          <p:cNvPr id="43014" name="Text Box 6"/>
          <p:cNvSpPr txBox="1">
            <a:spLocks noChangeArrowheads="1"/>
          </p:cNvSpPr>
          <p:nvPr/>
        </p:nvSpPr>
        <p:spPr bwMode="auto">
          <a:xfrm>
            <a:off x="4860925" y="3843338"/>
            <a:ext cx="3836988" cy="2308225"/>
          </a:xfrm>
          <a:prstGeom prst="rect">
            <a:avLst/>
          </a:prstGeom>
          <a:noFill/>
          <a:ln w="25400">
            <a:solidFill>
              <a:schemeClr val="hlink"/>
            </a:solidFill>
            <a:miter lim="800000"/>
            <a:headEnd/>
            <a:tailEnd/>
          </a:ln>
        </p:spPr>
        <p:txBody>
          <a:bodyPr wrap="none">
            <a:spAutoFit/>
          </a:bodyPr>
          <a:lstStyle/>
          <a:p>
            <a:r>
              <a:rPr lang="en-US"/>
              <a:t>EQ 2.0 Ventilation </a:t>
            </a:r>
          </a:p>
          <a:p>
            <a:r>
              <a:rPr lang="en-US"/>
              <a:t>Effectiveness</a:t>
            </a:r>
          </a:p>
          <a:p>
            <a:r>
              <a:rPr lang="en-US"/>
              <a:t>EQ 3.1 SMACNA/protection</a:t>
            </a:r>
          </a:p>
          <a:p>
            <a:r>
              <a:rPr lang="en-US"/>
              <a:t>EQ 3.2 2 week flushing</a:t>
            </a:r>
          </a:p>
          <a:p>
            <a:r>
              <a:rPr lang="en-US"/>
              <a:t>EQ 4.1 – 4.4 No VOCs</a:t>
            </a:r>
          </a:p>
          <a:p>
            <a:r>
              <a:rPr lang="en-US"/>
              <a:t>EQ 6.2 Individual Controls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1+#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additive="base">
                                        <p:cTn id="13" dur="500" fill="hold"/>
                                        <p:tgtEl>
                                          <p:spTgt spid="43014"/>
                                        </p:tgtEl>
                                        <p:attrNameLst>
                                          <p:attrName>ppt_x</p:attrName>
                                        </p:attrNameLst>
                                      </p:cBhvr>
                                      <p:tavLst>
                                        <p:tav tm="0">
                                          <p:val>
                                            <p:strVal val="1+#ppt_w/2"/>
                                          </p:val>
                                        </p:tav>
                                        <p:tav tm="100000">
                                          <p:val>
                                            <p:strVal val="#ppt_x"/>
                                          </p:val>
                                        </p:tav>
                                      </p:tavLst>
                                    </p:anim>
                                    <p:anim calcmode="lin" valueType="num">
                                      <p:cBhvr additive="base">
                                        <p:cTn id="14"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3"/>
                                        </p:tgtEl>
                                        <p:attrNameLst>
                                          <p:attrName>style.visibility</p:attrName>
                                        </p:attrNameLst>
                                      </p:cBhvr>
                                      <p:to>
                                        <p:strVal val="visible"/>
                                      </p:to>
                                    </p:set>
                                    <p:anim calcmode="lin" valueType="num">
                                      <p:cBhvr additive="base">
                                        <p:cTn id="19" dur="500" fill="hold"/>
                                        <p:tgtEl>
                                          <p:spTgt spid="43013"/>
                                        </p:tgtEl>
                                        <p:attrNameLst>
                                          <p:attrName>ppt_x</p:attrName>
                                        </p:attrNameLst>
                                      </p:cBhvr>
                                      <p:tavLst>
                                        <p:tav tm="0">
                                          <p:val>
                                            <p:strVal val="#ppt_x"/>
                                          </p:val>
                                        </p:tav>
                                        <p:tav tm="100000">
                                          <p:val>
                                            <p:strVal val="#ppt_x"/>
                                          </p:val>
                                        </p:tav>
                                      </p:tavLst>
                                    </p:anim>
                                    <p:anim calcmode="lin" valueType="num">
                                      <p:cBhvr additive="base">
                                        <p:cTn id="20"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autoUpdateAnimBg="0"/>
      <p:bldP spid="43013" grpId="0" animBg="1" autoUpdateAnimBg="0"/>
      <p:bldP spid="4301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DC"/>
          <p:cNvPicPr>
            <a:picLocks noChangeAspect="1" noChangeArrowheads="1"/>
          </p:cNvPicPr>
          <p:nvPr/>
        </p:nvPicPr>
        <p:blipFill>
          <a:blip r:embed="rId2" cstate="screen"/>
          <a:srcRect/>
          <a:stretch>
            <a:fillRect/>
          </a:stretch>
        </p:blipFill>
        <p:spPr bwMode="auto">
          <a:xfrm>
            <a:off x="1600200" y="1905000"/>
            <a:ext cx="3376613" cy="4267200"/>
          </a:xfrm>
          <a:prstGeom prst="rect">
            <a:avLst/>
          </a:prstGeom>
          <a:noFill/>
          <a:ln w="9525">
            <a:noFill/>
            <a:miter lim="800000"/>
            <a:headEnd/>
            <a:tailEnd/>
          </a:ln>
        </p:spPr>
      </p:pic>
      <p:sp>
        <p:nvSpPr>
          <p:cNvPr id="14340" name="Text Box 4"/>
          <p:cNvSpPr txBox="1">
            <a:spLocks noChangeArrowheads="1"/>
          </p:cNvSpPr>
          <p:nvPr/>
        </p:nvSpPr>
        <p:spPr bwMode="auto">
          <a:xfrm>
            <a:off x="5181600" y="3276600"/>
            <a:ext cx="3109913" cy="457200"/>
          </a:xfrm>
          <a:prstGeom prst="rect">
            <a:avLst/>
          </a:prstGeom>
          <a:noFill/>
          <a:ln w="9525">
            <a:noFill/>
            <a:miter lim="800000"/>
            <a:headEnd/>
            <a:tailEnd/>
          </a:ln>
        </p:spPr>
        <p:txBody>
          <a:bodyPr wrap="none">
            <a:spAutoFit/>
          </a:bodyPr>
          <a:lstStyle/>
          <a:p>
            <a:r>
              <a:rPr lang="en-US"/>
              <a:t>Direct Digital Controls</a:t>
            </a:r>
          </a:p>
        </p:txBody>
      </p:sp>
      <p:sp>
        <p:nvSpPr>
          <p:cNvPr id="14341" name="Text Box 5"/>
          <p:cNvSpPr txBox="1">
            <a:spLocks noChangeArrowheads="1"/>
          </p:cNvSpPr>
          <p:nvPr/>
        </p:nvSpPr>
        <p:spPr bwMode="auto">
          <a:xfrm>
            <a:off x="5257800" y="3810000"/>
            <a:ext cx="3425825" cy="1917700"/>
          </a:xfrm>
          <a:prstGeom prst="rect">
            <a:avLst/>
          </a:prstGeom>
          <a:noFill/>
          <a:ln w="9525">
            <a:noFill/>
            <a:miter lim="800000"/>
            <a:headEnd/>
            <a:tailEnd/>
          </a:ln>
        </p:spPr>
        <p:txBody>
          <a:bodyPr wrap="none">
            <a:spAutoFit/>
          </a:bodyPr>
          <a:lstStyle/>
          <a:p>
            <a:r>
              <a:rPr lang="en-US"/>
              <a:t>Provides control for:</a:t>
            </a:r>
          </a:p>
          <a:p>
            <a:r>
              <a:rPr lang="en-US"/>
              <a:t>CO</a:t>
            </a:r>
            <a:r>
              <a:rPr lang="en-US" baseline="-25000"/>
              <a:t>2</a:t>
            </a:r>
            <a:r>
              <a:rPr lang="en-US"/>
              <a:t> Control</a:t>
            </a:r>
          </a:p>
          <a:p>
            <a:r>
              <a:rPr lang="en-US"/>
              <a:t>Direct O.A. Handler</a:t>
            </a:r>
          </a:p>
          <a:p>
            <a:r>
              <a:rPr lang="en-US"/>
              <a:t>ECM Strategies</a:t>
            </a:r>
          </a:p>
          <a:p>
            <a:r>
              <a:rPr lang="en-US"/>
              <a:t>Individual Room Control</a:t>
            </a:r>
          </a:p>
        </p:txBody>
      </p:sp>
      <p:sp>
        <p:nvSpPr>
          <p:cNvPr id="14342" name="Text Box 6"/>
          <p:cNvSpPr txBox="1">
            <a:spLocks noChangeArrowheads="1"/>
          </p:cNvSpPr>
          <p:nvPr/>
        </p:nvSpPr>
        <p:spPr bwMode="auto">
          <a:xfrm>
            <a:off x="5114925" y="2133600"/>
            <a:ext cx="3390900" cy="822325"/>
          </a:xfrm>
          <a:prstGeom prst="rect">
            <a:avLst/>
          </a:prstGeom>
          <a:noFill/>
          <a:ln w="9525">
            <a:noFill/>
            <a:miter lim="800000"/>
            <a:headEnd/>
            <a:tailEnd/>
          </a:ln>
        </p:spPr>
        <p:txBody>
          <a:bodyPr wrap="none">
            <a:spAutoFit/>
          </a:bodyPr>
          <a:lstStyle/>
          <a:p>
            <a:pPr algn="ctr"/>
            <a:r>
              <a:rPr lang="en-US" b="1"/>
              <a:t>Many Energy Use</a:t>
            </a:r>
          </a:p>
          <a:p>
            <a:pPr algn="ctr"/>
            <a:r>
              <a:rPr lang="en-US" b="1"/>
              <a:t>Reduction Strategies</a:t>
            </a:r>
          </a:p>
        </p:txBody>
      </p:sp>
      <p:sp>
        <p:nvSpPr>
          <p:cNvPr id="14343" name="Text Box 7"/>
          <p:cNvSpPr txBox="1">
            <a:spLocks noChangeArrowheads="1"/>
          </p:cNvSpPr>
          <p:nvPr/>
        </p:nvSpPr>
        <p:spPr bwMode="auto">
          <a:xfrm>
            <a:off x="5791200" y="1676400"/>
            <a:ext cx="1946275" cy="457200"/>
          </a:xfrm>
          <a:prstGeom prst="rect">
            <a:avLst/>
          </a:prstGeom>
          <a:noFill/>
          <a:ln w="9525">
            <a:noFill/>
            <a:miter lim="800000"/>
            <a:headEnd/>
            <a:tailEnd/>
          </a:ln>
        </p:spPr>
        <p:txBody>
          <a:bodyPr wrap="none">
            <a:spAutoFit/>
          </a:bodyPr>
          <a:lstStyle/>
          <a:p>
            <a:r>
              <a:rPr lang="en-US"/>
              <a:t>EA Credit 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Extwind1"/>
          <p:cNvPicPr>
            <a:picLocks noChangeAspect="1" noChangeArrowheads="1"/>
          </p:cNvPicPr>
          <p:nvPr/>
        </p:nvPicPr>
        <p:blipFill>
          <a:blip r:embed="rId2"/>
          <a:srcRect/>
          <a:stretch>
            <a:fillRect/>
          </a:stretch>
        </p:blipFill>
        <p:spPr bwMode="auto">
          <a:xfrm>
            <a:off x="838200" y="1905000"/>
            <a:ext cx="3027363" cy="3611563"/>
          </a:xfrm>
          <a:prstGeom prst="rect">
            <a:avLst/>
          </a:prstGeom>
          <a:noFill/>
          <a:ln w="9525">
            <a:noFill/>
            <a:miter lim="800000"/>
            <a:headEnd/>
            <a:tailEnd/>
          </a:ln>
        </p:spPr>
      </p:pic>
      <p:pic>
        <p:nvPicPr>
          <p:cNvPr id="15364" name="Picture 5" descr="intwind"/>
          <p:cNvPicPr>
            <a:picLocks noChangeAspect="1" noChangeArrowheads="1"/>
          </p:cNvPicPr>
          <p:nvPr/>
        </p:nvPicPr>
        <p:blipFill>
          <a:blip r:embed="rId3"/>
          <a:srcRect/>
          <a:stretch>
            <a:fillRect/>
          </a:stretch>
        </p:blipFill>
        <p:spPr bwMode="auto">
          <a:xfrm>
            <a:off x="4191000" y="2057400"/>
            <a:ext cx="4416425" cy="3313113"/>
          </a:xfrm>
          <a:prstGeom prst="rect">
            <a:avLst/>
          </a:prstGeom>
          <a:noFill/>
          <a:ln w="9525">
            <a:noFill/>
            <a:miter lim="800000"/>
            <a:headEnd/>
            <a:tailEnd/>
          </a:ln>
        </p:spPr>
      </p:pic>
      <p:sp>
        <p:nvSpPr>
          <p:cNvPr id="15365" name="Text Box 6"/>
          <p:cNvSpPr txBox="1">
            <a:spLocks noChangeArrowheads="1"/>
          </p:cNvSpPr>
          <p:nvPr/>
        </p:nvSpPr>
        <p:spPr bwMode="auto">
          <a:xfrm>
            <a:off x="1143000" y="5638800"/>
            <a:ext cx="2508250" cy="822325"/>
          </a:xfrm>
          <a:prstGeom prst="rect">
            <a:avLst/>
          </a:prstGeom>
          <a:noFill/>
          <a:ln w="9525">
            <a:noFill/>
            <a:miter lim="800000"/>
            <a:headEnd/>
            <a:tailEnd/>
          </a:ln>
        </p:spPr>
        <p:txBody>
          <a:bodyPr wrap="none">
            <a:spAutoFit/>
          </a:bodyPr>
          <a:lstStyle/>
          <a:p>
            <a:r>
              <a:rPr lang="en-US"/>
              <a:t>Exterior Shading</a:t>
            </a:r>
          </a:p>
          <a:p>
            <a:r>
              <a:rPr lang="en-US"/>
              <a:t>On West Window</a:t>
            </a:r>
          </a:p>
        </p:txBody>
      </p:sp>
      <p:sp>
        <p:nvSpPr>
          <p:cNvPr id="15366" name="Text Box 7"/>
          <p:cNvSpPr txBox="1">
            <a:spLocks noChangeArrowheads="1"/>
          </p:cNvSpPr>
          <p:nvPr/>
        </p:nvSpPr>
        <p:spPr bwMode="auto">
          <a:xfrm>
            <a:off x="4953000" y="5562600"/>
            <a:ext cx="3298825" cy="822325"/>
          </a:xfrm>
          <a:prstGeom prst="rect">
            <a:avLst/>
          </a:prstGeom>
          <a:noFill/>
          <a:ln w="9525">
            <a:noFill/>
            <a:miter lim="800000"/>
            <a:headEnd/>
            <a:tailEnd/>
          </a:ln>
        </p:spPr>
        <p:txBody>
          <a:bodyPr wrap="none">
            <a:spAutoFit/>
          </a:bodyPr>
          <a:lstStyle/>
          <a:p>
            <a:r>
              <a:rPr lang="en-US"/>
              <a:t>Results of Sun Control</a:t>
            </a:r>
          </a:p>
          <a:p>
            <a:r>
              <a:rPr lang="en-US"/>
              <a:t>At 2:30 p.m. on 6/3/03</a:t>
            </a:r>
          </a:p>
        </p:txBody>
      </p:sp>
      <p:sp>
        <p:nvSpPr>
          <p:cNvPr id="15367" name="Text Box 8"/>
          <p:cNvSpPr txBox="1">
            <a:spLocks noChangeArrowheads="1"/>
          </p:cNvSpPr>
          <p:nvPr/>
        </p:nvSpPr>
        <p:spPr bwMode="auto">
          <a:xfrm>
            <a:off x="5105400" y="1447800"/>
            <a:ext cx="3429000" cy="461665"/>
          </a:xfrm>
          <a:prstGeom prst="rect">
            <a:avLst/>
          </a:prstGeom>
          <a:noFill/>
          <a:ln w="25400">
            <a:solidFill>
              <a:schemeClr val="hlink"/>
            </a:solidFill>
            <a:miter lim="800000"/>
            <a:headEnd/>
            <a:tailEnd/>
          </a:ln>
        </p:spPr>
        <p:txBody>
          <a:bodyPr wrap="square">
            <a:spAutoFit/>
          </a:bodyPr>
          <a:lstStyle/>
          <a:p>
            <a:r>
              <a:rPr lang="en-US" dirty="0"/>
              <a:t>EQ Credit </a:t>
            </a:r>
            <a:r>
              <a:rPr lang="en-US" dirty="0" err="1"/>
              <a:t>Daylighting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ligthtcontr"/>
          <p:cNvPicPr>
            <a:picLocks noChangeAspect="1" noChangeArrowheads="1"/>
          </p:cNvPicPr>
          <p:nvPr/>
        </p:nvPicPr>
        <p:blipFill>
          <a:blip r:embed="rId2" cstate="screen"/>
          <a:srcRect/>
          <a:stretch>
            <a:fillRect/>
          </a:stretch>
        </p:blipFill>
        <p:spPr bwMode="auto">
          <a:xfrm>
            <a:off x="1143000" y="1752600"/>
            <a:ext cx="3248025" cy="4521200"/>
          </a:xfrm>
          <a:prstGeom prst="rect">
            <a:avLst/>
          </a:prstGeom>
          <a:noFill/>
          <a:ln w="9525">
            <a:noFill/>
            <a:miter lim="800000"/>
            <a:headEnd/>
            <a:tailEnd/>
          </a:ln>
        </p:spPr>
      </p:pic>
      <p:sp>
        <p:nvSpPr>
          <p:cNvPr id="16388" name="Text Box 4"/>
          <p:cNvSpPr txBox="1">
            <a:spLocks noChangeArrowheads="1"/>
          </p:cNvSpPr>
          <p:nvPr/>
        </p:nvSpPr>
        <p:spPr bwMode="auto">
          <a:xfrm>
            <a:off x="4572000" y="1981200"/>
            <a:ext cx="4419600" cy="461665"/>
          </a:xfrm>
          <a:prstGeom prst="rect">
            <a:avLst/>
          </a:prstGeom>
          <a:noFill/>
          <a:ln w="25400">
            <a:solidFill>
              <a:schemeClr val="bg2"/>
            </a:solidFill>
            <a:miter lim="800000"/>
            <a:headEnd/>
            <a:tailEnd/>
          </a:ln>
        </p:spPr>
        <p:txBody>
          <a:bodyPr wrap="square">
            <a:spAutoFit/>
          </a:bodyPr>
          <a:lstStyle/>
          <a:p>
            <a:r>
              <a:rPr lang="en-US" dirty="0"/>
              <a:t>277 v./T8/Electronic Ballast</a:t>
            </a:r>
          </a:p>
        </p:txBody>
      </p:sp>
      <p:sp>
        <p:nvSpPr>
          <p:cNvPr id="16389" name="Line 5"/>
          <p:cNvSpPr>
            <a:spLocks noChangeShapeType="1"/>
          </p:cNvSpPr>
          <p:nvPr/>
        </p:nvSpPr>
        <p:spPr bwMode="auto">
          <a:xfrm flipH="1" flipV="1">
            <a:off x="3505200" y="2057400"/>
            <a:ext cx="1295400" cy="152400"/>
          </a:xfrm>
          <a:prstGeom prst="line">
            <a:avLst/>
          </a:prstGeom>
          <a:noFill/>
          <a:ln w="25400">
            <a:solidFill>
              <a:schemeClr val="tx1"/>
            </a:solidFill>
            <a:round/>
            <a:headEnd/>
            <a:tailEnd type="stealth" w="med" len="lg"/>
          </a:ln>
        </p:spPr>
        <p:txBody>
          <a:bodyPr wrap="none"/>
          <a:lstStyle/>
          <a:p>
            <a:endParaRPr lang="en-US"/>
          </a:p>
        </p:txBody>
      </p:sp>
      <p:sp>
        <p:nvSpPr>
          <p:cNvPr id="47110" name="Text Box 6"/>
          <p:cNvSpPr txBox="1">
            <a:spLocks noChangeArrowheads="1"/>
          </p:cNvSpPr>
          <p:nvPr/>
        </p:nvSpPr>
        <p:spPr bwMode="auto">
          <a:xfrm>
            <a:off x="5562600" y="5181600"/>
            <a:ext cx="2740025" cy="1212850"/>
          </a:xfrm>
          <a:prstGeom prst="rect">
            <a:avLst/>
          </a:prstGeom>
          <a:noFill/>
          <a:ln w="25400">
            <a:solidFill>
              <a:schemeClr val="bg2"/>
            </a:solidFill>
            <a:miter lim="800000"/>
            <a:headEnd/>
            <a:tailEnd/>
          </a:ln>
        </p:spPr>
        <p:txBody>
          <a:bodyPr wrap="none">
            <a:spAutoFit/>
          </a:bodyPr>
          <a:lstStyle/>
          <a:p>
            <a:r>
              <a:rPr lang="en-US"/>
              <a:t>Daylighting</a:t>
            </a:r>
          </a:p>
          <a:p>
            <a:r>
              <a:rPr lang="en-US"/>
              <a:t>EQ 8.1 2% in 75%</a:t>
            </a:r>
          </a:p>
          <a:p>
            <a:r>
              <a:rPr lang="en-US"/>
              <a:t>EQ 8.2 Line of site</a:t>
            </a:r>
          </a:p>
        </p:txBody>
      </p:sp>
      <p:sp>
        <p:nvSpPr>
          <p:cNvPr id="47111" name="Line 7"/>
          <p:cNvSpPr>
            <a:spLocks noChangeShapeType="1"/>
          </p:cNvSpPr>
          <p:nvPr/>
        </p:nvSpPr>
        <p:spPr bwMode="auto">
          <a:xfrm flipH="1" flipV="1">
            <a:off x="3124200" y="5181600"/>
            <a:ext cx="2438400" cy="228600"/>
          </a:xfrm>
          <a:prstGeom prst="line">
            <a:avLst/>
          </a:prstGeom>
          <a:noFill/>
          <a:ln w="25400">
            <a:solidFill>
              <a:schemeClr val="tx1"/>
            </a:solidFill>
            <a:round/>
            <a:headEnd/>
            <a:tailEnd type="stealth" w="med" len="lg"/>
          </a:ln>
        </p:spPr>
        <p:txBody>
          <a:bodyPr wrap="none"/>
          <a:lstStyle/>
          <a:p>
            <a:endParaRPr lang="en-US"/>
          </a:p>
        </p:txBody>
      </p:sp>
      <p:sp>
        <p:nvSpPr>
          <p:cNvPr id="16392" name="Text Box 8"/>
          <p:cNvSpPr txBox="1">
            <a:spLocks noChangeArrowheads="1"/>
          </p:cNvSpPr>
          <p:nvPr/>
        </p:nvSpPr>
        <p:spPr bwMode="auto">
          <a:xfrm>
            <a:off x="5105400" y="2743200"/>
            <a:ext cx="3810000" cy="461665"/>
          </a:xfrm>
          <a:prstGeom prst="rect">
            <a:avLst/>
          </a:prstGeom>
          <a:noFill/>
          <a:ln w="25400">
            <a:solidFill>
              <a:schemeClr val="bg2"/>
            </a:solidFill>
            <a:miter lim="800000"/>
            <a:headEnd/>
            <a:tailEnd/>
          </a:ln>
        </p:spPr>
        <p:txBody>
          <a:bodyPr wrap="square">
            <a:spAutoFit/>
          </a:bodyPr>
          <a:lstStyle/>
          <a:p>
            <a:r>
              <a:rPr lang="en-US" dirty="0"/>
              <a:t>Lighting Control Sensor</a:t>
            </a:r>
          </a:p>
        </p:txBody>
      </p:sp>
      <p:sp>
        <p:nvSpPr>
          <p:cNvPr id="16393" name="Line 9"/>
          <p:cNvSpPr>
            <a:spLocks noChangeShapeType="1"/>
          </p:cNvSpPr>
          <p:nvPr/>
        </p:nvSpPr>
        <p:spPr bwMode="auto">
          <a:xfrm flipH="1" flipV="1">
            <a:off x="3886200" y="2819400"/>
            <a:ext cx="1219200" cy="228600"/>
          </a:xfrm>
          <a:prstGeom prst="line">
            <a:avLst/>
          </a:prstGeom>
          <a:noFill/>
          <a:ln w="25400">
            <a:solidFill>
              <a:schemeClr val="tx1"/>
            </a:solidFill>
            <a:round/>
            <a:headEnd/>
            <a:tailEnd type="stealth" w="med" len="lg"/>
          </a:ln>
        </p:spPr>
        <p:txBody>
          <a:bodyPr wrap="none"/>
          <a:lstStyle/>
          <a:p>
            <a:endParaRPr lang="en-US"/>
          </a:p>
        </p:txBody>
      </p:sp>
      <p:sp>
        <p:nvSpPr>
          <p:cNvPr id="47114" name="Text Box 10"/>
          <p:cNvSpPr txBox="1">
            <a:spLocks noChangeArrowheads="1"/>
          </p:cNvSpPr>
          <p:nvPr/>
        </p:nvSpPr>
        <p:spPr bwMode="auto">
          <a:xfrm>
            <a:off x="5410200" y="4038600"/>
            <a:ext cx="2592388" cy="847725"/>
          </a:xfrm>
          <a:prstGeom prst="rect">
            <a:avLst/>
          </a:prstGeom>
          <a:noFill/>
          <a:ln w="25400">
            <a:solidFill>
              <a:schemeClr val="bg2"/>
            </a:solidFill>
            <a:miter lim="800000"/>
            <a:headEnd/>
            <a:tailEnd/>
          </a:ln>
        </p:spPr>
        <p:txBody>
          <a:bodyPr wrap="none">
            <a:spAutoFit/>
          </a:bodyPr>
          <a:lstStyle/>
          <a:p>
            <a:r>
              <a:rPr lang="en-US"/>
              <a:t>Operable Window</a:t>
            </a:r>
          </a:p>
          <a:p>
            <a:r>
              <a:rPr lang="en-US"/>
              <a:t>EQ Credit 6.1</a:t>
            </a:r>
          </a:p>
        </p:txBody>
      </p:sp>
      <p:sp>
        <p:nvSpPr>
          <p:cNvPr id="47115" name="Line 11"/>
          <p:cNvSpPr>
            <a:spLocks noChangeShapeType="1"/>
          </p:cNvSpPr>
          <p:nvPr/>
        </p:nvSpPr>
        <p:spPr bwMode="auto">
          <a:xfrm flipH="1">
            <a:off x="1981200" y="4495800"/>
            <a:ext cx="3429000" cy="533400"/>
          </a:xfrm>
          <a:prstGeom prst="line">
            <a:avLst/>
          </a:prstGeom>
          <a:noFill/>
          <a:ln w="25400">
            <a:solidFill>
              <a:schemeClr val="tx1"/>
            </a:solidFill>
            <a:round/>
            <a:headEnd/>
            <a:tailEnd type="stealth" w="med" len="lg"/>
          </a:ln>
        </p:spPr>
        <p:txBody>
          <a:bodyPr wrap="none"/>
          <a:lstStyle/>
          <a:p>
            <a:endParaRPr lang="en-US"/>
          </a:p>
        </p:txBody>
      </p:sp>
      <p:sp>
        <p:nvSpPr>
          <p:cNvPr id="16396" name="Text Box 12"/>
          <p:cNvSpPr txBox="1">
            <a:spLocks noChangeArrowheads="1"/>
          </p:cNvSpPr>
          <p:nvPr/>
        </p:nvSpPr>
        <p:spPr bwMode="auto">
          <a:xfrm>
            <a:off x="4648200" y="1447800"/>
            <a:ext cx="4057650" cy="457200"/>
          </a:xfrm>
          <a:prstGeom prst="rect">
            <a:avLst/>
          </a:prstGeom>
          <a:noFill/>
          <a:ln w="9525">
            <a:noFill/>
            <a:miter lim="800000"/>
            <a:headEnd/>
            <a:tailEnd/>
          </a:ln>
        </p:spPr>
        <p:txBody>
          <a:bodyPr wrap="none">
            <a:spAutoFit/>
          </a:bodyPr>
          <a:lstStyle/>
          <a:p>
            <a:r>
              <a:rPr lang="en-US"/>
              <a:t>EA Credit 1.0 Reduce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 fill="hold"/>
                                        <p:tgtEl>
                                          <p:spTgt spid="47114"/>
                                        </p:tgtEl>
                                        <p:attrNameLst>
                                          <p:attrName>ppt_x</p:attrName>
                                        </p:attrNameLst>
                                      </p:cBhvr>
                                      <p:tavLst>
                                        <p:tav tm="0">
                                          <p:val>
                                            <p:strVal val="1+#ppt_w/2"/>
                                          </p:val>
                                        </p:tav>
                                        <p:tav tm="100000">
                                          <p:val>
                                            <p:strVal val="#ppt_x"/>
                                          </p:val>
                                        </p:tav>
                                      </p:tavLst>
                                    </p:anim>
                                    <p:anim calcmode="lin" valueType="num">
                                      <p:cBhvr additive="base">
                                        <p:cTn id="8" dur="500" fill="hold"/>
                                        <p:tgtEl>
                                          <p:spTgt spid="471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115"/>
                                        </p:tgtEl>
                                        <p:attrNameLst>
                                          <p:attrName>style.visibility</p:attrName>
                                        </p:attrNameLst>
                                      </p:cBhvr>
                                      <p:to>
                                        <p:strVal val="visible"/>
                                      </p:to>
                                    </p:set>
                                    <p:anim calcmode="lin" valueType="num">
                                      <p:cBhvr additive="base">
                                        <p:cTn id="12" dur="500" fill="hold"/>
                                        <p:tgtEl>
                                          <p:spTgt spid="47115"/>
                                        </p:tgtEl>
                                        <p:attrNameLst>
                                          <p:attrName>ppt_x</p:attrName>
                                        </p:attrNameLst>
                                      </p:cBhvr>
                                      <p:tavLst>
                                        <p:tav tm="0">
                                          <p:val>
                                            <p:strVal val="1+#ppt_w/2"/>
                                          </p:val>
                                        </p:tav>
                                        <p:tav tm="100000">
                                          <p:val>
                                            <p:strVal val="#ppt_x"/>
                                          </p:val>
                                        </p:tav>
                                      </p:tavLst>
                                    </p:anim>
                                    <p:anim calcmode="lin" valueType="num">
                                      <p:cBhvr additive="base">
                                        <p:cTn id="13"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7110"/>
                                        </p:tgtEl>
                                        <p:attrNameLst>
                                          <p:attrName>style.visibility</p:attrName>
                                        </p:attrNameLst>
                                      </p:cBhvr>
                                      <p:to>
                                        <p:strVal val="visible"/>
                                      </p:to>
                                    </p:set>
                                    <p:anim calcmode="lin" valueType="num">
                                      <p:cBhvr additive="base">
                                        <p:cTn id="18" dur="500" fill="hold"/>
                                        <p:tgtEl>
                                          <p:spTgt spid="47110"/>
                                        </p:tgtEl>
                                        <p:attrNameLst>
                                          <p:attrName>ppt_x</p:attrName>
                                        </p:attrNameLst>
                                      </p:cBhvr>
                                      <p:tavLst>
                                        <p:tav tm="0">
                                          <p:val>
                                            <p:strVal val="1+#ppt_w/2"/>
                                          </p:val>
                                        </p:tav>
                                        <p:tav tm="100000">
                                          <p:val>
                                            <p:strVal val="#ppt_x"/>
                                          </p:val>
                                        </p:tav>
                                      </p:tavLst>
                                    </p:anim>
                                    <p:anim calcmode="lin" valueType="num">
                                      <p:cBhvr additive="base">
                                        <p:cTn id="19" dur="500" fill="hold"/>
                                        <p:tgtEl>
                                          <p:spTgt spid="47110"/>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47111"/>
                                        </p:tgtEl>
                                        <p:attrNameLst>
                                          <p:attrName>style.visibility</p:attrName>
                                        </p:attrNameLst>
                                      </p:cBhvr>
                                      <p:to>
                                        <p:strVal val="visible"/>
                                      </p:to>
                                    </p:set>
                                    <p:anim calcmode="lin" valueType="num">
                                      <p:cBhvr additive="base">
                                        <p:cTn id="23" dur="500" fill="hold"/>
                                        <p:tgtEl>
                                          <p:spTgt spid="47111"/>
                                        </p:tgtEl>
                                        <p:attrNameLst>
                                          <p:attrName>ppt_x</p:attrName>
                                        </p:attrNameLst>
                                      </p:cBhvr>
                                      <p:tavLst>
                                        <p:tav tm="0">
                                          <p:val>
                                            <p:strVal val="1+#ppt_w/2"/>
                                          </p:val>
                                        </p:tav>
                                        <p:tav tm="100000">
                                          <p:val>
                                            <p:strVal val="#ppt_x"/>
                                          </p:val>
                                        </p:tav>
                                      </p:tavLst>
                                    </p:anim>
                                    <p:anim calcmode="lin" valueType="num">
                                      <p:cBhvr additive="base">
                                        <p:cTn id="24" dur="500" fill="hold"/>
                                        <p:tgtEl>
                                          <p:spTgt spid="47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autoUpdateAnimBg="0"/>
      <p:bldP spid="47111" grpId="0" animBg="1"/>
      <p:bldP spid="47114" grpId="0" animBg="1" autoUpdateAnimBg="0"/>
      <p:bldP spid="471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General Update </a:t>
            </a:r>
          </a:p>
          <a:p>
            <a:r>
              <a:rPr lang="en-US" dirty="0" smtClean="0"/>
              <a:t>Construction</a:t>
            </a:r>
          </a:p>
          <a:p>
            <a:pPr lvl="1"/>
            <a:r>
              <a:rPr lang="en-US" dirty="0" smtClean="0"/>
              <a:t>Heller  Center , Tom Christensen</a:t>
            </a:r>
          </a:p>
          <a:p>
            <a:pPr lvl="1"/>
            <a:r>
              <a:rPr lang="en-US" dirty="0" smtClean="0"/>
              <a:t>Science and Engineering, Brian Burnett</a:t>
            </a:r>
          </a:p>
          <a:p>
            <a:pPr lvl="1"/>
            <a:r>
              <a:rPr lang="en-US" dirty="0" smtClean="0"/>
              <a:t>Event Center, Susan Szpyrka</a:t>
            </a:r>
          </a:p>
          <a:p>
            <a:r>
              <a:rPr lang="en-US" dirty="0" smtClean="0"/>
              <a:t>Sustainability</a:t>
            </a:r>
          </a:p>
          <a:p>
            <a:pPr lvl="1"/>
            <a:r>
              <a:rPr lang="en-US" dirty="0" smtClean="0"/>
              <a:t>LEED Certification, Gary Reynolds</a:t>
            </a:r>
          </a:p>
          <a:p>
            <a:pPr lvl="1"/>
            <a:r>
              <a:rPr lang="en-US" dirty="0" smtClean="0"/>
              <a:t>Other efforts, Linda </a:t>
            </a:r>
            <a:r>
              <a:rPr lang="en-US" dirty="0" err="1" smtClean="0"/>
              <a:t>Kogan</a:t>
            </a: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windswitch"/>
          <p:cNvPicPr>
            <a:picLocks noChangeAspect="1" noChangeArrowheads="1"/>
          </p:cNvPicPr>
          <p:nvPr/>
        </p:nvPicPr>
        <p:blipFill>
          <a:blip r:embed="rId2" cstate="screen"/>
          <a:srcRect/>
          <a:stretch>
            <a:fillRect/>
          </a:stretch>
        </p:blipFill>
        <p:spPr bwMode="auto">
          <a:xfrm>
            <a:off x="838200" y="1981200"/>
            <a:ext cx="4876800" cy="3657600"/>
          </a:xfrm>
          <a:prstGeom prst="rect">
            <a:avLst/>
          </a:prstGeom>
          <a:noFill/>
          <a:ln w="9525">
            <a:noFill/>
            <a:miter lim="800000"/>
            <a:headEnd/>
            <a:tailEnd/>
          </a:ln>
        </p:spPr>
      </p:pic>
      <p:sp>
        <p:nvSpPr>
          <p:cNvPr id="17412" name="Text Box 4"/>
          <p:cNvSpPr txBox="1">
            <a:spLocks noChangeArrowheads="1"/>
          </p:cNvSpPr>
          <p:nvPr/>
        </p:nvSpPr>
        <p:spPr bwMode="auto">
          <a:xfrm>
            <a:off x="6003924" y="2700338"/>
            <a:ext cx="2835276" cy="830997"/>
          </a:xfrm>
          <a:prstGeom prst="rect">
            <a:avLst/>
          </a:prstGeom>
          <a:noFill/>
          <a:ln w="25400">
            <a:solidFill>
              <a:schemeClr val="hlink"/>
            </a:solidFill>
            <a:miter lim="800000"/>
            <a:headEnd/>
            <a:tailEnd/>
          </a:ln>
        </p:spPr>
        <p:txBody>
          <a:bodyPr wrap="square">
            <a:spAutoFit/>
          </a:bodyPr>
          <a:lstStyle/>
          <a:p>
            <a:r>
              <a:rPr lang="en-US" dirty="0">
                <a:solidFill>
                  <a:schemeClr val="hlink"/>
                </a:solidFill>
              </a:rPr>
              <a:t>Window Position</a:t>
            </a:r>
          </a:p>
          <a:p>
            <a:r>
              <a:rPr lang="en-US" dirty="0">
                <a:solidFill>
                  <a:schemeClr val="hlink"/>
                </a:solidFill>
              </a:rPr>
              <a:t>Switch</a:t>
            </a:r>
          </a:p>
        </p:txBody>
      </p:sp>
      <p:sp>
        <p:nvSpPr>
          <p:cNvPr id="17413" name="Line 5"/>
          <p:cNvSpPr>
            <a:spLocks noChangeShapeType="1"/>
          </p:cNvSpPr>
          <p:nvPr/>
        </p:nvSpPr>
        <p:spPr bwMode="auto">
          <a:xfrm flipH="1" flipV="1">
            <a:off x="4343400" y="2895600"/>
            <a:ext cx="1676400" cy="228600"/>
          </a:xfrm>
          <a:prstGeom prst="line">
            <a:avLst/>
          </a:prstGeom>
          <a:noFill/>
          <a:ln w="25400">
            <a:solidFill>
              <a:schemeClr val="folHlink"/>
            </a:solidFill>
            <a:round/>
            <a:headEnd/>
            <a:tailEnd type="triangle" w="med" len="med"/>
          </a:ln>
        </p:spPr>
        <p:txBody>
          <a:bodyPr wrap="none"/>
          <a:lstStyle/>
          <a:p>
            <a:endParaRPr lang="en-US"/>
          </a:p>
        </p:txBody>
      </p:sp>
      <p:sp>
        <p:nvSpPr>
          <p:cNvPr id="17414" name="Text Box 6"/>
          <p:cNvSpPr txBox="1">
            <a:spLocks noChangeArrowheads="1"/>
          </p:cNvSpPr>
          <p:nvPr/>
        </p:nvSpPr>
        <p:spPr bwMode="auto">
          <a:xfrm>
            <a:off x="5943600" y="1600200"/>
            <a:ext cx="2632075" cy="847725"/>
          </a:xfrm>
          <a:prstGeom prst="rect">
            <a:avLst/>
          </a:prstGeom>
          <a:noFill/>
          <a:ln w="25400">
            <a:solidFill>
              <a:schemeClr val="hlink"/>
            </a:solidFill>
            <a:miter lim="800000"/>
            <a:headEnd/>
            <a:tailEnd/>
          </a:ln>
        </p:spPr>
        <p:txBody>
          <a:bodyPr wrap="none">
            <a:spAutoFit/>
          </a:bodyPr>
          <a:lstStyle/>
          <a:p>
            <a:r>
              <a:rPr lang="en-US"/>
              <a:t>ID Credit 1</a:t>
            </a:r>
          </a:p>
          <a:p>
            <a:r>
              <a:rPr lang="en-US"/>
              <a:t>Innovative Design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CCS LEED v2"/>
          <p:cNvPicPr>
            <a:picLocks noChangeAspect="1" noChangeArrowheads="1"/>
          </p:cNvPicPr>
          <p:nvPr/>
        </p:nvPicPr>
        <p:blipFill>
          <a:blip r:embed="rId2"/>
          <a:srcRect/>
          <a:stretch>
            <a:fillRect/>
          </a:stretch>
        </p:blipFill>
        <p:spPr bwMode="auto">
          <a:xfrm>
            <a:off x="762000" y="762000"/>
            <a:ext cx="7665905" cy="5891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CCS LEED v2"/>
          <p:cNvPicPr>
            <a:picLocks noChangeAspect="1" noChangeArrowheads="1"/>
          </p:cNvPicPr>
          <p:nvPr/>
        </p:nvPicPr>
        <p:blipFill>
          <a:blip r:embed="rId2"/>
          <a:srcRect/>
          <a:stretch>
            <a:fillRect/>
          </a:stretch>
        </p:blipFill>
        <p:spPr bwMode="auto">
          <a:xfrm>
            <a:off x="838200" y="914400"/>
            <a:ext cx="7928429"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UCCS LEED v2"/>
          <p:cNvPicPr>
            <a:picLocks noChangeAspect="1" noChangeArrowheads="1"/>
          </p:cNvPicPr>
          <p:nvPr/>
        </p:nvPicPr>
        <p:blipFill>
          <a:blip r:embed="rId2"/>
          <a:srcRect l="10777" t="5301" r="9859" b="52295"/>
          <a:stretch>
            <a:fillRect/>
          </a:stretch>
        </p:blipFill>
        <p:spPr bwMode="auto">
          <a:xfrm>
            <a:off x="533400" y="914400"/>
            <a:ext cx="7924800" cy="56967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914400" y="838200"/>
            <a:ext cx="6808788" cy="5884532"/>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3000" y="838200"/>
            <a:ext cx="6219825" cy="5791200"/>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90600" y="914400"/>
            <a:ext cx="6323013" cy="4738688"/>
          </a:xfrm>
          <a:prstGeom prst="rect">
            <a:avLst/>
          </a:prstGeom>
          <a:noFill/>
          <a:ln w="9525">
            <a:solidFill>
              <a:schemeClr val="bg1">
                <a:lumMod val="50000"/>
              </a:schemeClr>
            </a:solidFill>
            <a:miter lim="800000"/>
            <a:headEnd/>
            <a:tailEnd/>
          </a:ln>
          <a:effectLst/>
        </p:spPr>
      </p:pic>
      <p:sp>
        <p:nvSpPr>
          <p:cNvPr id="4099" name="TextBox 2"/>
          <p:cNvSpPr txBox="1">
            <a:spLocks noChangeArrowheads="1"/>
          </p:cNvSpPr>
          <p:nvPr/>
        </p:nvSpPr>
        <p:spPr bwMode="auto">
          <a:xfrm>
            <a:off x="381000" y="6030912"/>
            <a:ext cx="1828800" cy="369888"/>
          </a:xfrm>
          <a:prstGeom prst="rect">
            <a:avLst/>
          </a:prstGeom>
          <a:noFill/>
          <a:ln w="9525">
            <a:noFill/>
            <a:miter lim="800000"/>
            <a:headEnd/>
            <a:tailEnd/>
          </a:ln>
        </p:spPr>
        <p:txBody>
          <a:bodyPr>
            <a:spAutoFit/>
          </a:bodyPr>
          <a:lstStyle/>
          <a:p>
            <a:r>
              <a:rPr lang="en-US" dirty="0">
                <a:latin typeface="Calibri" pitchFamily="34" charset="0"/>
              </a:rPr>
              <a:t>Target Level:</a:t>
            </a:r>
          </a:p>
        </p:txBody>
      </p:sp>
      <p:pic>
        <p:nvPicPr>
          <p:cNvPr id="4100" name="Picture 4"/>
          <p:cNvPicPr>
            <a:picLocks noChangeAspect="1" noChangeArrowheads="1"/>
          </p:cNvPicPr>
          <p:nvPr/>
        </p:nvPicPr>
        <p:blipFill>
          <a:blip r:embed="rId3"/>
          <a:srcRect/>
          <a:stretch>
            <a:fillRect/>
          </a:stretch>
        </p:blipFill>
        <p:spPr bwMode="auto">
          <a:xfrm>
            <a:off x="2514600" y="5792788"/>
            <a:ext cx="762000" cy="887678"/>
          </a:xfrm>
          <a:prstGeom prst="rect">
            <a:avLst/>
          </a:prstGeom>
          <a:noFill/>
          <a:ln w="9525">
            <a:noFill/>
            <a:miter lim="800000"/>
            <a:headEnd/>
            <a:tailEnd/>
          </a:ln>
        </p:spPr>
      </p:pic>
      <p:graphicFrame>
        <p:nvGraphicFramePr>
          <p:cNvPr id="6" name="Table 5"/>
          <p:cNvGraphicFramePr>
            <a:graphicFrameLocks noGrp="1"/>
          </p:cNvGraphicFramePr>
          <p:nvPr/>
        </p:nvGraphicFramePr>
        <p:xfrm>
          <a:off x="4800600" y="5953760"/>
          <a:ext cx="2667000" cy="675640"/>
        </p:xfrm>
        <a:graphic>
          <a:graphicData uri="http://schemas.openxmlformats.org/drawingml/2006/table">
            <a:tbl>
              <a:tblPr firstRow="1" bandRow="1">
                <a:tableStyleId>{5C22544A-7EE6-4342-B048-85BDC9FD1C3A}</a:tableStyleId>
              </a:tblPr>
              <a:tblGrid>
                <a:gridCol w="1143000"/>
                <a:gridCol w="1524000"/>
              </a:tblGrid>
              <a:tr h="675640">
                <a:tc>
                  <a:txBody>
                    <a:bodyPr/>
                    <a:lstStyle/>
                    <a:p>
                      <a:r>
                        <a:rPr lang="en-US" dirty="0" smtClean="0">
                          <a:solidFill>
                            <a:schemeClr val="tx1"/>
                          </a:solidFill>
                        </a:rPr>
                        <a:t>Yes: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Maybe: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109" name="TextBox 6"/>
          <p:cNvSpPr txBox="1">
            <a:spLocks noChangeArrowheads="1"/>
          </p:cNvSpPr>
          <p:nvPr/>
        </p:nvSpPr>
        <p:spPr bwMode="auto">
          <a:xfrm>
            <a:off x="5257800" y="5983287"/>
            <a:ext cx="685800" cy="646113"/>
          </a:xfrm>
          <a:prstGeom prst="rect">
            <a:avLst/>
          </a:prstGeom>
          <a:noFill/>
          <a:ln w="9525">
            <a:noFill/>
            <a:miter lim="800000"/>
            <a:headEnd/>
            <a:tailEnd/>
          </a:ln>
        </p:spPr>
        <p:txBody>
          <a:bodyPr>
            <a:spAutoFit/>
          </a:bodyPr>
          <a:lstStyle/>
          <a:p>
            <a:r>
              <a:rPr lang="en-US" sz="3600" dirty="0">
                <a:latin typeface="Calibri" pitchFamily="34" charset="0"/>
              </a:rPr>
              <a:t>40</a:t>
            </a:r>
          </a:p>
        </p:txBody>
      </p:sp>
      <p:sp>
        <p:nvSpPr>
          <p:cNvPr id="4110" name="TextBox 7"/>
          <p:cNvSpPr txBox="1">
            <a:spLocks noChangeArrowheads="1"/>
          </p:cNvSpPr>
          <p:nvPr/>
        </p:nvSpPr>
        <p:spPr bwMode="auto">
          <a:xfrm>
            <a:off x="6781800" y="5907087"/>
            <a:ext cx="685800" cy="646113"/>
          </a:xfrm>
          <a:prstGeom prst="rect">
            <a:avLst/>
          </a:prstGeom>
          <a:noFill/>
          <a:ln w="9525">
            <a:noFill/>
            <a:miter lim="800000"/>
            <a:headEnd/>
            <a:tailEnd/>
          </a:ln>
        </p:spPr>
        <p:txBody>
          <a:bodyPr>
            <a:spAutoFit/>
          </a:bodyPr>
          <a:lstStyle/>
          <a:p>
            <a:r>
              <a:rPr lang="en-US" sz="3600" dirty="0">
                <a:latin typeface="Calibri" pitchFamily="34" charset="0"/>
              </a:rPr>
              <a:t>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395D-0364_LR"/>
          <p:cNvPicPr>
            <a:picLocks noChangeAspect="1" noChangeArrowheads="1"/>
          </p:cNvPicPr>
          <p:nvPr/>
        </p:nvPicPr>
        <p:blipFill>
          <a:blip r:embed="rId3"/>
          <a:srcRect/>
          <a:stretch>
            <a:fillRect/>
          </a:stretch>
        </p:blipFill>
        <p:spPr bwMode="auto">
          <a:xfrm>
            <a:off x="1143000" y="1600200"/>
            <a:ext cx="7123404" cy="4419600"/>
          </a:xfrm>
          <a:prstGeom prst="rect">
            <a:avLst/>
          </a:prstGeom>
          <a:noFill/>
        </p:spPr>
      </p:pic>
      <p:sp>
        <p:nvSpPr>
          <p:cNvPr id="5130" name="Text Box 10"/>
          <p:cNvSpPr txBox="1">
            <a:spLocks noChangeArrowheads="1"/>
          </p:cNvSpPr>
          <p:nvPr/>
        </p:nvSpPr>
        <p:spPr bwMode="auto">
          <a:xfrm>
            <a:off x="1143000" y="914400"/>
            <a:ext cx="7010400" cy="523220"/>
          </a:xfrm>
          <a:prstGeom prst="rect">
            <a:avLst/>
          </a:prstGeom>
          <a:noFill/>
          <a:ln w="9525">
            <a:noFill/>
            <a:miter lim="800000"/>
            <a:headEnd/>
            <a:tailEnd/>
          </a:ln>
          <a:effectLst/>
        </p:spPr>
        <p:txBody>
          <a:bodyPr wrap="square">
            <a:spAutoFit/>
          </a:bodyPr>
          <a:lstStyle/>
          <a:p>
            <a:pPr algn="ctr">
              <a:spcBef>
                <a:spcPct val="50000"/>
              </a:spcBef>
            </a:pPr>
            <a:r>
              <a:rPr lang="en-US" sz="2800" b="1" dirty="0"/>
              <a:t>Striving toward a Sustainable Campus</a:t>
            </a:r>
          </a:p>
        </p:txBody>
      </p:sp>
      <p:sp>
        <p:nvSpPr>
          <p:cNvPr id="5131" name="Rectangle 11"/>
          <p:cNvSpPr>
            <a:spLocks noChangeArrowheads="1"/>
          </p:cNvSpPr>
          <p:nvPr/>
        </p:nvSpPr>
        <p:spPr bwMode="auto">
          <a:xfrm>
            <a:off x="2590800" y="6096000"/>
            <a:ext cx="4800600" cy="535531"/>
          </a:xfrm>
          <a:prstGeom prst="rect">
            <a:avLst/>
          </a:prstGeom>
          <a:noFill/>
          <a:ln w="9525">
            <a:noFill/>
            <a:miter lim="800000"/>
            <a:headEnd/>
            <a:tailEnd/>
          </a:ln>
          <a:effectLst/>
        </p:spPr>
        <p:txBody>
          <a:bodyPr>
            <a:spAutoFit/>
          </a:bodyPr>
          <a:lstStyle/>
          <a:p>
            <a:pPr>
              <a:lnSpc>
                <a:spcPct val="120000"/>
              </a:lnSpc>
              <a:spcBef>
                <a:spcPct val="25000"/>
              </a:spcBef>
            </a:pPr>
            <a:r>
              <a:rPr lang="en-US" sz="2400" b="1" dirty="0" smtClean="0">
                <a:solidFill>
                  <a:srgbClr val="00B050"/>
                </a:solidFill>
              </a:rPr>
              <a:t>       www.uccs.edu</a:t>
            </a:r>
            <a:r>
              <a:rPr lang="en-US" sz="2400" b="1" dirty="0">
                <a:solidFill>
                  <a:srgbClr val="00B050"/>
                </a:solidFill>
              </a:rPr>
              <a:t>/~sustain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838200"/>
            <a:ext cx="8229600" cy="334962"/>
          </a:xfrm>
        </p:spPr>
        <p:txBody>
          <a:bodyPr/>
          <a:lstStyle/>
          <a:p>
            <a:r>
              <a:rPr lang="en-US" sz="3600" b="1">
                <a:solidFill>
                  <a:srgbClr val="FF9900"/>
                </a:solidFill>
                <a:effectLst>
                  <a:outerShdw blurRad="38100" dist="38100" dir="2700000" algn="tl">
                    <a:srgbClr val="000000"/>
                  </a:outerShdw>
                </a:effectLst>
              </a:rPr>
              <a:t>UCCS Sustainability Update</a:t>
            </a:r>
          </a:p>
        </p:txBody>
      </p:sp>
      <p:sp>
        <p:nvSpPr>
          <p:cNvPr id="53251" name="Rectangle 3"/>
          <p:cNvSpPr>
            <a:spLocks noGrp="1" noChangeArrowheads="1"/>
          </p:cNvSpPr>
          <p:nvPr>
            <p:ph idx="1"/>
          </p:nvPr>
        </p:nvSpPr>
        <p:spPr>
          <a:xfrm>
            <a:off x="228600" y="1447800"/>
            <a:ext cx="8763000" cy="5181600"/>
          </a:xfrm>
        </p:spPr>
        <p:txBody>
          <a:bodyPr/>
          <a:lstStyle/>
          <a:p>
            <a:r>
              <a:rPr lang="en-US" sz="3000" dirty="0">
                <a:solidFill>
                  <a:srgbClr val="00B050"/>
                </a:solidFill>
              </a:rPr>
              <a:t>UCCS 2007 Sustainability Strategic Plan</a:t>
            </a:r>
          </a:p>
          <a:p>
            <a:pPr>
              <a:spcBef>
                <a:spcPct val="50000"/>
              </a:spcBef>
            </a:pPr>
            <a:r>
              <a:rPr lang="en-US" sz="3000" dirty="0">
                <a:solidFill>
                  <a:srgbClr val="00B050"/>
                </a:solidFill>
              </a:rPr>
              <a:t>American College and University Presidents Climate Commitment</a:t>
            </a:r>
          </a:p>
          <a:p>
            <a:pPr>
              <a:spcBef>
                <a:spcPct val="50000"/>
              </a:spcBef>
            </a:pPr>
            <a:r>
              <a:rPr lang="en-US" sz="3000" dirty="0">
                <a:solidFill>
                  <a:srgbClr val="00B050"/>
                </a:solidFill>
              </a:rPr>
              <a:t>Colorado Greening of State Government Executive Orders</a:t>
            </a:r>
          </a:p>
          <a:p>
            <a:pPr>
              <a:spcBef>
                <a:spcPct val="50000"/>
              </a:spcBef>
            </a:pPr>
            <a:r>
              <a:rPr lang="en-US" sz="3000" dirty="0">
                <a:solidFill>
                  <a:srgbClr val="00B050"/>
                </a:solidFill>
              </a:rPr>
              <a:t>Energy and water projects</a:t>
            </a:r>
          </a:p>
          <a:p>
            <a:pPr>
              <a:spcBef>
                <a:spcPct val="50000"/>
              </a:spcBef>
            </a:pPr>
            <a:r>
              <a:rPr lang="en-US" sz="3000" dirty="0">
                <a:solidFill>
                  <a:srgbClr val="00B050"/>
                </a:solidFill>
              </a:rPr>
              <a:t>Sustainability Tracking and Rating System </a:t>
            </a:r>
          </a:p>
          <a:p>
            <a:pPr>
              <a:spcBef>
                <a:spcPct val="50000"/>
              </a:spcBef>
            </a:pPr>
            <a:r>
              <a:rPr lang="en-US" sz="3000" dirty="0">
                <a:solidFill>
                  <a:srgbClr val="00B050"/>
                </a:solidFill>
              </a:rPr>
              <a:t>Recycling</a:t>
            </a:r>
          </a:p>
          <a:p>
            <a:pPr>
              <a:lnSpc>
                <a:spcPct val="80000"/>
              </a:lnSpc>
            </a:pPr>
            <a:endParaRPr lang="en-US" sz="3000" dirty="0">
              <a:solidFill>
                <a:srgbClr val="FFFF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655638"/>
            <a:ext cx="8229600" cy="868362"/>
          </a:xfrm>
        </p:spPr>
        <p:txBody>
          <a:bodyPr/>
          <a:lstStyle/>
          <a:p>
            <a:r>
              <a:rPr lang="en-US" sz="3200" b="1" dirty="0">
                <a:solidFill>
                  <a:srgbClr val="FF9900"/>
                </a:solidFill>
                <a:effectLst>
                  <a:outerShdw blurRad="38100" dist="38100" dir="2700000" algn="tl">
                    <a:srgbClr val="000000"/>
                  </a:outerShdw>
                </a:effectLst>
              </a:rPr>
              <a:t>UCCS 2007 Sustainability Strategic Plan</a:t>
            </a:r>
          </a:p>
        </p:txBody>
      </p:sp>
      <p:sp>
        <p:nvSpPr>
          <p:cNvPr id="41987" name="Rectangle 3"/>
          <p:cNvSpPr>
            <a:spLocks noGrp="1" noChangeArrowheads="1"/>
          </p:cNvSpPr>
          <p:nvPr>
            <p:ph idx="1"/>
          </p:nvPr>
        </p:nvSpPr>
        <p:spPr>
          <a:xfrm>
            <a:off x="457200" y="1752600"/>
            <a:ext cx="8534400" cy="5638800"/>
          </a:xfrm>
        </p:spPr>
        <p:txBody>
          <a:bodyPr/>
          <a:lstStyle/>
          <a:p>
            <a:r>
              <a:rPr lang="en-US" sz="2600" dirty="0">
                <a:solidFill>
                  <a:srgbClr val="00B050"/>
                </a:solidFill>
              </a:rPr>
              <a:t>40+ faculty staff and students</a:t>
            </a:r>
          </a:p>
          <a:p>
            <a:pPr>
              <a:spcBef>
                <a:spcPct val="50000"/>
              </a:spcBef>
            </a:pPr>
            <a:r>
              <a:rPr lang="en-US" sz="2600" dirty="0">
                <a:solidFill>
                  <a:srgbClr val="00B050"/>
                </a:solidFill>
              </a:rPr>
              <a:t>5-year targets and action plans in 3 key areas</a:t>
            </a:r>
          </a:p>
          <a:p>
            <a:pPr lvl="1"/>
            <a:r>
              <a:rPr lang="en-US" sz="2600" dirty="0">
                <a:solidFill>
                  <a:srgbClr val="00B050"/>
                </a:solidFill>
              </a:rPr>
              <a:t>Leadership, Education, Operations</a:t>
            </a:r>
          </a:p>
          <a:p>
            <a:pPr>
              <a:spcBef>
                <a:spcPct val="50000"/>
              </a:spcBef>
            </a:pPr>
            <a:r>
              <a:rPr lang="en-US" sz="2600" dirty="0">
                <a:solidFill>
                  <a:srgbClr val="00B050"/>
                </a:solidFill>
              </a:rPr>
              <a:t>First time incorporation into UCCS Strategic Plan</a:t>
            </a:r>
          </a:p>
          <a:p>
            <a:pPr>
              <a:spcBef>
                <a:spcPct val="50000"/>
              </a:spcBef>
            </a:pPr>
            <a:r>
              <a:rPr lang="en-US" sz="2600" dirty="0">
                <a:solidFill>
                  <a:srgbClr val="00B050"/>
                </a:solidFill>
              </a:rPr>
              <a:t>Development of formal sustainability council – Sustainability Plan Oversight Committee – to pursue and report on progress and serve as an advisory group to UCCS on all sustainability and sustainable development issues</a:t>
            </a:r>
          </a:p>
          <a:p>
            <a:pPr algn="ctr">
              <a:spcBef>
                <a:spcPct val="25000"/>
              </a:spcBef>
              <a:buFontTx/>
              <a:buNone/>
            </a:pPr>
            <a:r>
              <a:rPr lang="en-US" sz="2600" dirty="0">
                <a:solidFill>
                  <a:srgbClr val="00B050"/>
                </a:solidFill>
              </a:rPr>
              <a:t>www.uccs.edu/~sustain</a:t>
            </a:r>
          </a:p>
          <a:p>
            <a:pPr>
              <a:lnSpc>
                <a:spcPct val="90000"/>
              </a:lnSpc>
            </a:pPr>
            <a:endParaRPr lang="en-US" sz="2600" dirty="0">
              <a:solidFill>
                <a:srgbClr val="FFFF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419600" y="1200150"/>
            <a:ext cx="4267200" cy="2228850"/>
          </a:xfrm>
        </p:spPr>
        <p:txBody>
          <a:bodyPr/>
          <a:lstStyle/>
          <a:p>
            <a:r>
              <a:rPr lang="en-US" dirty="0"/>
              <a:t>Heller Center for the Arts and Humanities</a:t>
            </a:r>
          </a:p>
        </p:txBody>
      </p:sp>
      <p:pic>
        <p:nvPicPr>
          <p:cNvPr id="2052" name="Picture 4" descr="Heller%20Home%201948"/>
          <p:cNvPicPr>
            <a:picLocks noChangeAspect="1" noChangeArrowheads="1"/>
          </p:cNvPicPr>
          <p:nvPr/>
        </p:nvPicPr>
        <p:blipFill>
          <a:blip r:embed="rId2"/>
          <a:srcRect/>
          <a:stretch>
            <a:fillRect/>
          </a:stretch>
        </p:blipFill>
        <p:spPr bwMode="auto">
          <a:xfrm>
            <a:off x="304800" y="915987"/>
            <a:ext cx="3511550" cy="3427413"/>
          </a:xfrm>
          <a:prstGeom prst="rect">
            <a:avLst/>
          </a:prstGeom>
          <a:noFill/>
        </p:spPr>
      </p:pic>
      <p:sp>
        <p:nvSpPr>
          <p:cNvPr id="2053" name="Text Box 5"/>
          <p:cNvSpPr txBox="1">
            <a:spLocks noChangeArrowheads="1"/>
          </p:cNvSpPr>
          <p:nvPr/>
        </p:nvSpPr>
        <p:spPr bwMode="auto">
          <a:xfrm>
            <a:off x="1066800" y="4114800"/>
            <a:ext cx="7239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054" name="Text Box 6"/>
          <p:cNvSpPr txBox="1">
            <a:spLocks noChangeArrowheads="1"/>
          </p:cNvSpPr>
          <p:nvPr/>
        </p:nvSpPr>
        <p:spPr bwMode="auto">
          <a:xfrm>
            <a:off x="898525" y="4151313"/>
            <a:ext cx="7254875" cy="366712"/>
          </a:xfrm>
          <a:prstGeom prst="rect">
            <a:avLst/>
          </a:prstGeom>
          <a:noFill/>
          <a:ln w="9525">
            <a:noFill/>
            <a:miter lim="800000"/>
            <a:headEnd/>
            <a:tailEnd/>
          </a:ln>
          <a:effectLst/>
        </p:spPr>
        <p:txBody>
          <a:bodyPr>
            <a:spAutoFit/>
          </a:bodyPr>
          <a:lstStyle/>
          <a:p>
            <a:endParaRPr lang="en-US"/>
          </a:p>
        </p:txBody>
      </p:sp>
      <p:sp>
        <p:nvSpPr>
          <p:cNvPr id="2055" name="Text Box 7"/>
          <p:cNvSpPr txBox="1">
            <a:spLocks noChangeArrowheads="1"/>
          </p:cNvSpPr>
          <p:nvPr/>
        </p:nvSpPr>
        <p:spPr bwMode="auto">
          <a:xfrm>
            <a:off x="609600" y="4646474"/>
            <a:ext cx="7924800" cy="1754326"/>
          </a:xfrm>
          <a:prstGeom prst="rect">
            <a:avLst/>
          </a:prstGeom>
          <a:noFill/>
          <a:ln w="9525">
            <a:noFill/>
            <a:miter lim="800000"/>
            <a:headEnd/>
            <a:tailEnd/>
          </a:ln>
          <a:effectLst/>
        </p:spPr>
        <p:txBody>
          <a:bodyPr>
            <a:spAutoFit/>
          </a:bodyPr>
          <a:lstStyle/>
          <a:p>
            <a:pPr>
              <a:spcBef>
                <a:spcPct val="50000"/>
              </a:spcBef>
            </a:pPr>
            <a:r>
              <a:rPr lang="en-US" b="1" dirty="0"/>
              <a:t>$91,000 grant </a:t>
            </a:r>
            <a:r>
              <a:rPr lang="en-US" b="1" dirty="0" smtClean="0"/>
              <a:t>from </a:t>
            </a:r>
            <a:r>
              <a:rPr lang="en-US" b="1" dirty="0"/>
              <a:t>State Historical Fund of the Colorado Historical </a:t>
            </a:r>
            <a:r>
              <a:rPr lang="en-US" b="1" dirty="0" smtClean="0"/>
              <a:t>Society for </a:t>
            </a:r>
            <a:r>
              <a:rPr lang="en-US" b="1" dirty="0"/>
              <a:t>development of a master </a:t>
            </a:r>
            <a:r>
              <a:rPr lang="en-US" b="1" dirty="0" smtClean="0"/>
              <a:t>plan and </a:t>
            </a:r>
            <a:r>
              <a:rPr lang="en-US" b="1" dirty="0"/>
              <a:t>historic structure assessment</a:t>
            </a:r>
          </a:p>
          <a:p>
            <a:pPr>
              <a:spcBef>
                <a:spcPct val="50000"/>
              </a:spcBef>
            </a:pPr>
            <a:r>
              <a:rPr lang="en-US" b="1" dirty="0"/>
              <a:t>Gallery building </a:t>
            </a:r>
            <a:r>
              <a:rPr lang="en-US" b="1" dirty="0" smtClean="0"/>
              <a:t>stabilized  - in </a:t>
            </a:r>
            <a:r>
              <a:rPr lang="en-US" b="1" dirty="0"/>
              <a:t>use by classes</a:t>
            </a:r>
            <a:r>
              <a:rPr lang="en-US"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581400" y="762000"/>
            <a:ext cx="5562600" cy="1447800"/>
          </a:xfrm>
        </p:spPr>
        <p:txBody>
          <a:bodyPr/>
          <a:lstStyle/>
          <a:p>
            <a:r>
              <a:rPr lang="en-US" sz="3200" dirty="0">
                <a:solidFill>
                  <a:srgbClr val="FF9900"/>
                </a:solidFill>
                <a:effectLst>
                  <a:outerShdw blurRad="38100" dist="38100" dir="2700000" algn="tl">
                    <a:srgbClr val="000000"/>
                  </a:outerShdw>
                </a:effectLst>
              </a:rPr>
              <a:t>American College and University Presidents Climate Commitment</a:t>
            </a:r>
          </a:p>
        </p:txBody>
      </p:sp>
      <p:sp>
        <p:nvSpPr>
          <p:cNvPr id="43011" name="Rectangle 3"/>
          <p:cNvSpPr>
            <a:spLocks noGrp="1" noChangeArrowheads="1"/>
          </p:cNvSpPr>
          <p:nvPr>
            <p:ph type="subTitle" idx="1"/>
          </p:nvPr>
        </p:nvSpPr>
        <p:spPr>
          <a:xfrm>
            <a:off x="152400" y="2438400"/>
            <a:ext cx="8991600" cy="4724400"/>
          </a:xfrm>
        </p:spPr>
        <p:txBody>
          <a:bodyPr/>
          <a:lstStyle/>
          <a:p>
            <a:r>
              <a:rPr lang="en-US" sz="2000" dirty="0">
                <a:solidFill>
                  <a:srgbClr val="00B050"/>
                </a:solidFill>
              </a:rPr>
              <a:t>Global climate destabilization and our mitigation efforts will shape the 21st century. Colleges and universities must exercise leadership in their communities and throughout society by modeling ways to eliminate global warming emissions, and by providing the knowledge and the educated graduates to achieve climate neutrality</a:t>
            </a:r>
            <a:r>
              <a:rPr lang="en-US" sz="2000" dirty="0" smtClean="0">
                <a:solidFill>
                  <a:srgbClr val="00B050"/>
                </a:solidFill>
              </a:rPr>
              <a:t>.</a:t>
            </a:r>
            <a:endParaRPr lang="en-US" sz="2400" dirty="0">
              <a:solidFill>
                <a:srgbClr val="00B050"/>
              </a:solidFill>
            </a:endParaRPr>
          </a:p>
          <a:p>
            <a:pPr algn="l">
              <a:lnSpc>
                <a:spcPct val="80000"/>
              </a:lnSpc>
              <a:buFontTx/>
              <a:buChar char="•"/>
            </a:pPr>
            <a:r>
              <a:rPr lang="en-US" sz="2400" dirty="0">
                <a:solidFill>
                  <a:srgbClr val="00B050"/>
                </a:solidFill>
              </a:rPr>
              <a:t>  UCCS one of the charter members to sign commitment</a:t>
            </a:r>
          </a:p>
          <a:p>
            <a:pPr algn="l">
              <a:buFontTx/>
              <a:buChar char="•"/>
            </a:pPr>
            <a:r>
              <a:rPr lang="en-US" sz="2400" dirty="0">
                <a:solidFill>
                  <a:srgbClr val="00B050"/>
                </a:solidFill>
              </a:rPr>
              <a:t>  498 chancellors and presidents have signed the commitment </a:t>
            </a:r>
          </a:p>
          <a:p>
            <a:pPr algn="l">
              <a:buFontTx/>
              <a:buChar char="•"/>
            </a:pPr>
            <a:r>
              <a:rPr lang="en-US" sz="2400" dirty="0">
                <a:solidFill>
                  <a:srgbClr val="00B050"/>
                </a:solidFill>
              </a:rPr>
              <a:t>  All of the CU system has signed</a:t>
            </a:r>
          </a:p>
          <a:p>
            <a:pPr>
              <a:spcBef>
                <a:spcPct val="50000"/>
              </a:spcBef>
            </a:pPr>
            <a:r>
              <a:rPr lang="en-US" sz="2400" dirty="0">
                <a:solidFill>
                  <a:srgbClr val="00B050"/>
                </a:solidFill>
              </a:rPr>
              <a:t>www.presidentsclimatecommitment.org</a:t>
            </a:r>
          </a:p>
          <a:p>
            <a:pPr algn="l"/>
            <a:endParaRPr lang="en-US" sz="2400" dirty="0">
              <a:solidFill>
                <a:srgbClr val="FFFF99"/>
              </a:solidFill>
            </a:endParaRPr>
          </a:p>
          <a:p>
            <a:pPr algn="l">
              <a:buFontTx/>
              <a:buChar char="•"/>
            </a:pPr>
            <a:endParaRPr lang="en-US" sz="2400" dirty="0">
              <a:solidFill>
                <a:srgbClr val="FFFF99"/>
              </a:solidFill>
            </a:endParaRPr>
          </a:p>
        </p:txBody>
      </p:sp>
      <p:pic>
        <p:nvPicPr>
          <p:cNvPr id="43012" name="Picture 4"/>
          <p:cNvPicPr>
            <a:picLocks noChangeAspect="1" noChangeArrowheads="1"/>
          </p:cNvPicPr>
          <p:nvPr/>
        </p:nvPicPr>
        <p:blipFill>
          <a:blip r:embed="rId2"/>
          <a:srcRect/>
          <a:stretch>
            <a:fillRect/>
          </a:stretch>
        </p:blipFill>
        <p:spPr bwMode="auto">
          <a:xfrm>
            <a:off x="0" y="762000"/>
            <a:ext cx="3505200" cy="130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655637"/>
            <a:ext cx="5105400" cy="792163"/>
          </a:xfrm>
        </p:spPr>
        <p:txBody>
          <a:bodyPr/>
          <a:lstStyle/>
          <a:p>
            <a:r>
              <a:rPr lang="en-US" sz="3600" b="1" dirty="0">
                <a:solidFill>
                  <a:srgbClr val="FF9900"/>
                </a:solidFill>
                <a:effectLst>
                  <a:outerShdw blurRad="38100" dist="38100" dir="2700000" algn="tl">
                    <a:srgbClr val="000000"/>
                  </a:outerShdw>
                </a:effectLst>
              </a:rPr>
              <a:t>ACUPCC</a:t>
            </a:r>
            <a:r>
              <a:rPr lang="en-US" sz="3600" dirty="0">
                <a:solidFill>
                  <a:srgbClr val="FF9900"/>
                </a:solidFill>
                <a:effectLst>
                  <a:outerShdw blurRad="38100" dist="38100" dir="2700000" algn="tl">
                    <a:srgbClr val="000000"/>
                  </a:outerShdw>
                </a:effectLst>
              </a:rPr>
              <a:t> </a:t>
            </a:r>
            <a:r>
              <a:rPr lang="en-US" sz="3600" b="1" dirty="0">
                <a:solidFill>
                  <a:srgbClr val="FF9900"/>
                </a:solidFill>
                <a:effectLst>
                  <a:outerShdw blurRad="38100" dist="38100" dir="2700000" algn="tl">
                    <a:srgbClr val="000000"/>
                  </a:outerShdw>
                </a:effectLst>
              </a:rPr>
              <a:t>Commitment</a:t>
            </a:r>
          </a:p>
        </p:txBody>
      </p:sp>
      <p:sp>
        <p:nvSpPr>
          <p:cNvPr id="44035" name="Rectangle 3"/>
          <p:cNvSpPr>
            <a:spLocks noGrp="1" noChangeArrowheads="1"/>
          </p:cNvSpPr>
          <p:nvPr>
            <p:ph idx="1"/>
          </p:nvPr>
        </p:nvSpPr>
        <p:spPr>
          <a:xfrm>
            <a:off x="457200" y="2743200"/>
            <a:ext cx="8458200" cy="4343400"/>
          </a:xfrm>
        </p:spPr>
        <p:txBody>
          <a:bodyPr/>
          <a:lstStyle/>
          <a:p>
            <a:pPr>
              <a:lnSpc>
                <a:spcPct val="90000"/>
              </a:lnSpc>
              <a:spcBef>
                <a:spcPct val="30000"/>
              </a:spcBef>
            </a:pPr>
            <a:r>
              <a:rPr lang="en-US" sz="2000" dirty="0">
                <a:solidFill>
                  <a:srgbClr val="00B050"/>
                </a:solidFill>
              </a:rPr>
              <a:t>Completing an emissions inventory</a:t>
            </a:r>
          </a:p>
          <a:p>
            <a:pPr>
              <a:spcBef>
                <a:spcPct val="40000"/>
              </a:spcBef>
            </a:pPr>
            <a:r>
              <a:rPr lang="en-US" sz="2000" dirty="0">
                <a:solidFill>
                  <a:srgbClr val="00B050"/>
                </a:solidFill>
              </a:rPr>
              <a:t>Within two years, setting a target date and interim milestones for becoming </a:t>
            </a:r>
            <a:r>
              <a:rPr lang="en-US" sz="2000" b="1" u="sng" dirty="0">
                <a:solidFill>
                  <a:srgbClr val="00B050"/>
                </a:solidFill>
              </a:rPr>
              <a:t>climate neutral</a:t>
            </a:r>
            <a:endParaRPr lang="en-US" sz="2000" u="sng" dirty="0">
              <a:solidFill>
                <a:srgbClr val="00B050"/>
              </a:solidFill>
            </a:endParaRPr>
          </a:p>
          <a:p>
            <a:pPr>
              <a:spcBef>
                <a:spcPct val="40000"/>
              </a:spcBef>
            </a:pPr>
            <a:r>
              <a:rPr lang="en-US" sz="2000" dirty="0">
                <a:solidFill>
                  <a:srgbClr val="00B050"/>
                </a:solidFill>
              </a:rPr>
              <a:t>Taking immediate steps to reduce greenhouse gas emissions by choosing from a list of short-term actions</a:t>
            </a:r>
          </a:p>
          <a:p>
            <a:pPr>
              <a:spcBef>
                <a:spcPct val="40000"/>
              </a:spcBef>
            </a:pPr>
            <a:r>
              <a:rPr lang="en-US" sz="2000" b="1" u="sng" dirty="0">
                <a:solidFill>
                  <a:srgbClr val="00B050"/>
                </a:solidFill>
              </a:rPr>
              <a:t>Integrating sustainability into the curriculum</a:t>
            </a:r>
            <a:r>
              <a:rPr lang="en-US" sz="2000" dirty="0">
                <a:solidFill>
                  <a:srgbClr val="00B050"/>
                </a:solidFill>
              </a:rPr>
              <a:t> and making it part of the educational experience</a:t>
            </a:r>
          </a:p>
          <a:p>
            <a:pPr>
              <a:spcBef>
                <a:spcPct val="40000"/>
              </a:spcBef>
            </a:pPr>
            <a:r>
              <a:rPr lang="en-US" sz="2000" dirty="0">
                <a:solidFill>
                  <a:srgbClr val="00B050"/>
                </a:solidFill>
              </a:rPr>
              <a:t>Making the action plan, inventory and progress reports publicly available</a:t>
            </a:r>
          </a:p>
        </p:txBody>
      </p:sp>
      <p:sp>
        <p:nvSpPr>
          <p:cNvPr id="44037" name="Text Box 5"/>
          <p:cNvSpPr txBox="1">
            <a:spLocks noChangeArrowheads="1"/>
          </p:cNvSpPr>
          <p:nvPr/>
        </p:nvSpPr>
        <p:spPr bwMode="auto">
          <a:xfrm>
            <a:off x="609600" y="1295400"/>
            <a:ext cx="8153400" cy="1200329"/>
          </a:xfrm>
          <a:prstGeom prst="rect">
            <a:avLst/>
          </a:prstGeom>
          <a:noFill/>
          <a:ln w="9525">
            <a:noFill/>
            <a:miter lim="800000"/>
            <a:headEnd/>
            <a:tailEnd/>
          </a:ln>
          <a:effectLst/>
        </p:spPr>
        <p:txBody>
          <a:bodyPr>
            <a:spAutoFit/>
          </a:bodyPr>
          <a:lstStyle/>
          <a:p>
            <a:pPr>
              <a:spcBef>
                <a:spcPct val="20000"/>
              </a:spcBef>
            </a:pPr>
            <a:r>
              <a:rPr lang="en-US" dirty="0"/>
              <a:t>Presidents signing the Commitment are pledging to eliminate their campuses’ greenhouse gas emissions over time. This involves: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609600"/>
            <a:ext cx="8229600" cy="914400"/>
          </a:xfrm>
        </p:spPr>
        <p:txBody>
          <a:bodyPr/>
          <a:lstStyle/>
          <a:p>
            <a:r>
              <a:rPr lang="en-US" sz="3200" b="1" dirty="0">
                <a:solidFill>
                  <a:srgbClr val="FF9900"/>
                </a:solidFill>
                <a:effectLst>
                  <a:outerShdw blurRad="38100" dist="38100" dir="2700000" algn="tl">
                    <a:srgbClr val="000000"/>
                  </a:outerShdw>
                </a:effectLst>
              </a:rPr>
              <a:t>ACUPCC Commitment – UCCS Progress</a:t>
            </a:r>
          </a:p>
        </p:txBody>
      </p:sp>
      <p:sp>
        <p:nvSpPr>
          <p:cNvPr id="45059" name="Rectangle 3"/>
          <p:cNvSpPr>
            <a:spLocks noGrp="1" noChangeArrowheads="1"/>
          </p:cNvSpPr>
          <p:nvPr>
            <p:ph idx="1"/>
          </p:nvPr>
        </p:nvSpPr>
        <p:spPr>
          <a:xfrm>
            <a:off x="228600" y="1066800"/>
            <a:ext cx="8915400" cy="5562600"/>
          </a:xfrm>
        </p:spPr>
        <p:txBody>
          <a:bodyPr/>
          <a:lstStyle/>
          <a:p>
            <a:pPr>
              <a:buFontTx/>
              <a:buNone/>
            </a:pPr>
            <a:endParaRPr lang="en-US" sz="2600" dirty="0" smtClean="0">
              <a:solidFill>
                <a:srgbClr val="00B050"/>
              </a:solidFill>
            </a:endParaRPr>
          </a:p>
          <a:p>
            <a:pPr>
              <a:buFontTx/>
              <a:buNone/>
            </a:pPr>
            <a:r>
              <a:rPr lang="en-US" sz="2600" dirty="0" smtClean="0">
                <a:solidFill>
                  <a:srgbClr val="00B050"/>
                </a:solidFill>
              </a:rPr>
              <a:t>Climate </a:t>
            </a:r>
            <a:r>
              <a:rPr lang="en-US" sz="2600" dirty="0">
                <a:solidFill>
                  <a:srgbClr val="00B050"/>
                </a:solidFill>
              </a:rPr>
              <a:t>Action Committee formed</a:t>
            </a:r>
          </a:p>
          <a:p>
            <a:r>
              <a:rPr lang="en-US" sz="2600" dirty="0">
                <a:solidFill>
                  <a:srgbClr val="00B050"/>
                </a:solidFill>
              </a:rPr>
              <a:t>3 </a:t>
            </a:r>
            <a:r>
              <a:rPr lang="en-US" sz="2600" dirty="0" smtClean="0">
                <a:solidFill>
                  <a:srgbClr val="00B050"/>
                </a:solidFill>
              </a:rPr>
              <a:t>short-term </a:t>
            </a:r>
            <a:r>
              <a:rPr lang="en-US" sz="2600" dirty="0">
                <a:solidFill>
                  <a:srgbClr val="00B050"/>
                </a:solidFill>
              </a:rPr>
              <a:t>actions: </a:t>
            </a:r>
          </a:p>
          <a:p>
            <a:pPr lvl="1">
              <a:spcBef>
                <a:spcPct val="40000"/>
              </a:spcBef>
            </a:pPr>
            <a:r>
              <a:rPr lang="en-US" sz="2400" u="sng" dirty="0">
                <a:solidFill>
                  <a:srgbClr val="00B050"/>
                </a:solidFill>
              </a:rPr>
              <a:t>Energy Star Policy</a:t>
            </a:r>
            <a:r>
              <a:rPr lang="en-US" sz="2400" dirty="0">
                <a:solidFill>
                  <a:srgbClr val="00B050"/>
                </a:solidFill>
              </a:rPr>
              <a:t> for purchasing appliances</a:t>
            </a:r>
          </a:p>
          <a:p>
            <a:pPr lvl="1">
              <a:spcBef>
                <a:spcPct val="50000"/>
              </a:spcBef>
            </a:pPr>
            <a:r>
              <a:rPr lang="en-US" sz="2400" u="sng" dirty="0">
                <a:solidFill>
                  <a:srgbClr val="00B050"/>
                </a:solidFill>
              </a:rPr>
              <a:t>Green building</a:t>
            </a:r>
            <a:r>
              <a:rPr lang="en-US" sz="2400" dirty="0">
                <a:solidFill>
                  <a:srgbClr val="00B050"/>
                </a:solidFill>
              </a:rPr>
              <a:t> – commitment to achieving the highest level of LEED certification (within 5% of the budget) for buildings that receive over 25% state funding. For others, UCCS will implement an internal audit system to pursue a LEED silver equivalent.</a:t>
            </a:r>
          </a:p>
          <a:p>
            <a:pPr lvl="1">
              <a:spcBef>
                <a:spcPct val="50000"/>
              </a:spcBef>
            </a:pPr>
            <a:r>
              <a:rPr lang="en-US" sz="2400" u="sng" dirty="0">
                <a:solidFill>
                  <a:srgbClr val="00B050"/>
                </a:solidFill>
              </a:rPr>
              <a:t>Waste minimization</a:t>
            </a:r>
            <a:r>
              <a:rPr lang="en-US" sz="2400" dirty="0">
                <a:solidFill>
                  <a:srgbClr val="00B050"/>
                </a:solidFill>
              </a:rPr>
              <a:t> – UCCS is participating in the waste minimization portion of </a:t>
            </a:r>
            <a:r>
              <a:rPr lang="en-US" sz="2400" dirty="0" err="1">
                <a:solidFill>
                  <a:srgbClr val="00B050"/>
                </a:solidFill>
              </a:rPr>
              <a:t>RecycleMania</a:t>
            </a:r>
            <a:r>
              <a:rPr lang="en-US" sz="2400" dirty="0">
                <a:solidFill>
                  <a:srgbClr val="00B050"/>
                </a:solidFill>
              </a:rPr>
              <a:t>  - Using less products created from virgin materials reduces greenhouse gas emissions</a:t>
            </a:r>
          </a:p>
          <a:p>
            <a:endParaRPr lang="en-US" sz="2600" dirty="0">
              <a:solidFill>
                <a:srgbClr val="FFFF9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79438"/>
            <a:ext cx="8229600" cy="868362"/>
          </a:xfrm>
        </p:spPr>
        <p:txBody>
          <a:bodyPr/>
          <a:lstStyle/>
          <a:p>
            <a:r>
              <a:rPr lang="en-US" sz="3200" b="1" dirty="0">
                <a:solidFill>
                  <a:srgbClr val="FF9900"/>
                </a:solidFill>
                <a:effectLst>
                  <a:outerShdw blurRad="38100" dist="38100" dir="2700000" algn="tl">
                    <a:srgbClr val="000000"/>
                  </a:outerShdw>
                </a:effectLst>
              </a:rPr>
              <a:t>ACUPCC Commitment – UCCS Progress</a:t>
            </a:r>
          </a:p>
        </p:txBody>
      </p:sp>
      <p:sp>
        <p:nvSpPr>
          <p:cNvPr id="46083" name="Rectangle 3"/>
          <p:cNvSpPr>
            <a:spLocks noGrp="1" noChangeArrowheads="1"/>
          </p:cNvSpPr>
          <p:nvPr>
            <p:ph idx="1"/>
          </p:nvPr>
        </p:nvSpPr>
        <p:spPr>
          <a:xfrm>
            <a:off x="228600" y="1219200"/>
            <a:ext cx="8915400" cy="5486400"/>
          </a:xfrm>
        </p:spPr>
        <p:txBody>
          <a:bodyPr/>
          <a:lstStyle/>
          <a:p>
            <a:r>
              <a:rPr lang="en-US" sz="2800" dirty="0">
                <a:solidFill>
                  <a:schemeClr val="bg1"/>
                </a:solidFill>
              </a:rPr>
              <a:t>Longer term actions</a:t>
            </a:r>
          </a:p>
          <a:p>
            <a:pPr lvl="1">
              <a:lnSpc>
                <a:spcPct val="120000"/>
              </a:lnSpc>
            </a:pPr>
            <a:r>
              <a:rPr lang="en-US" sz="2400" dirty="0">
                <a:solidFill>
                  <a:srgbClr val="00B050"/>
                </a:solidFill>
              </a:rPr>
              <a:t>Developing greenhouse gas inventory</a:t>
            </a:r>
          </a:p>
          <a:p>
            <a:pPr lvl="1">
              <a:lnSpc>
                <a:spcPct val="120000"/>
              </a:lnSpc>
              <a:spcBef>
                <a:spcPct val="40000"/>
              </a:spcBef>
            </a:pPr>
            <a:r>
              <a:rPr lang="en-US" sz="2400" dirty="0">
                <a:solidFill>
                  <a:srgbClr val="00B050"/>
                </a:solidFill>
              </a:rPr>
              <a:t>Developing strategies to increase energy efficiency and reduce energy use</a:t>
            </a:r>
          </a:p>
          <a:p>
            <a:pPr lvl="1">
              <a:lnSpc>
                <a:spcPct val="120000"/>
              </a:lnSpc>
              <a:spcBef>
                <a:spcPct val="40000"/>
              </a:spcBef>
            </a:pPr>
            <a:r>
              <a:rPr lang="en-US" sz="2400" dirty="0">
                <a:solidFill>
                  <a:srgbClr val="00B050"/>
                </a:solidFill>
              </a:rPr>
              <a:t>Exploring renewable energy opportunities for the campus</a:t>
            </a:r>
          </a:p>
          <a:p>
            <a:pPr lvl="1">
              <a:lnSpc>
                <a:spcPct val="120000"/>
              </a:lnSpc>
              <a:spcBef>
                <a:spcPct val="40000"/>
              </a:spcBef>
            </a:pPr>
            <a:r>
              <a:rPr lang="en-US" sz="2400" dirty="0">
                <a:solidFill>
                  <a:srgbClr val="00B050"/>
                </a:solidFill>
              </a:rPr>
              <a:t>Curriculum working group currently identifying potential strategies to ensure that all graduates are knowledgeable about sustainability and climate change</a:t>
            </a:r>
          </a:p>
          <a:p>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29000" y="655637"/>
            <a:ext cx="5562600" cy="1630363"/>
          </a:xfrm>
        </p:spPr>
        <p:txBody>
          <a:bodyPr/>
          <a:lstStyle/>
          <a:p>
            <a:r>
              <a:rPr lang="en-US" sz="3200" b="1" dirty="0">
                <a:solidFill>
                  <a:srgbClr val="FF9900"/>
                </a:solidFill>
                <a:effectLst>
                  <a:outerShdw blurRad="38100" dist="38100" dir="2700000" algn="tl">
                    <a:srgbClr val="000000"/>
                  </a:outerShdw>
                </a:effectLst>
              </a:rPr>
              <a:t>Colorado Greening of State Government Executive Orders</a:t>
            </a:r>
            <a:endParaRPr lang="en-US" sz="4000" dirty="0"/>
          </a:p>
        </p:txBody>
      </p:sp>
      <p:sp>
        <p:nvSpPr>
          <p:cNvPr id="47107" name="Rectangle 3"/>
          <p:cNvSpPr>
            <a:spLocks noGrp="1" noChangeArrowheads="1"/>
          </p:cNvSpPr>
          <p:nvPr>
            <p:ph idx="1"/>
          </p:nvPr>
        </p:nvSpPr>
        <p:spPr>
          <a:xfrm>
            <a:off x="457200" y="2362200"/>
            <a:ext cx="8686800" cy="5105400"/>
          </a:xfrm>
        </p:spPr>
        <p:txBody>
          <a:bodyPr/>
          <a:lstStyle/>
          <a:p>
            <a:r>
              <a:rPr lang="en-US" sz="2400" dirty="0">
                <a:solidFill>
                  <a:srgbClr val="00B050"/>
                </a:solidFill>
              </a:rPr>
              <a:t>Goals for state agencies by June 30, 2012:</a:t>
            </a:r>
          </a:p>
          <a:p>
            <a:pPr lvl="1">
              <a:spcBef>
                <a:spcPct val="40000"/>
              </a:spcBef>
            </a:pPr>
            <a:r>
              <a:rPr lang="en-US" sz="2400" dirty="0">
                <a:solidFill>
                  <a:srgbClr val="00B050"/>
                </a:solidFill>
              </a:rPr>
              <a:t>20% reduction in energy use </a:t>
            </a:r>
          </a:p>
          <a:p>
            <a:pPr lvl="1"/>
            <a:r>
              <a:rPr lang="en-US" sz="2400" dirty="0">
                <a:solidFill>
                  <a:srgbClr val="00B050"/>
                </a:solidFill>
              </a:rPr>
              <a:t>20% reduction in paper use</a:t>
            </a:r>
          </a:p>
          <a:p>
            <a:pPr lvl="1"/>
            <a:r>
              <a:rPr lang="en-US" sz="2400" dirty="0">
                <a:solidFill>
                  <a:srgbClr val="00B050"/>
                </a:solidFill>
              </a:rPr>
              <a:t>10 % reduction in water consumption</a:t>
            </a:r>
          </a:p>
          <a:p>
            <a:pPr lvl="1"/>
            <a:r>
              <a:rPr lang="en-US" sz="2400" dirty="0">
                <a:solidFill>
                  <a:srgbClr val="00B050"/>
                </a:solidFill>
              </a:rPr>
              <a:t>25% volumetric reduction in state vehicle petroleum consumption</a:t>
            </a:r>
          </a:p>
          <a:p>
            <a:pPr>
              <a:spcBef>
                <a:spcPct val="30000"/>
              </a:spcBef>
              <a:buFontTx/>
              <a:buNone/>
            </a:pPr>
            <a:r>
              <a:rPr lang="en-US" sz="2400" dirty="0">
                <a:solidFill>
                  <a:srgbClr val="00B050"/>
                </a:solidFill>
              </a:rPr>
              <a:t>Each state department and campus will create a sustainability management system to track and report </a:t>
            </a:r>
            <a:r>
              <a:rPr lang="en-US" sz="2400" dirty="0" smtClean="0">
                <a:solidFill>
                  <a:srgbClr val="00B050"/>
                </a:solidFill>
              </a:rPr>
              <a:t>its </a:t>
            </a:r>
            <a:r>
              <a:rPr lang="en-US" sz="2400" dirty="0">
                <a:solidFill>
                  <a:srgbClr val="00B050"/>
                </a:solidFill>
              </a:rPr>
              <a:t>greening government performance</a:t>
            </a:r>
            <a:r>
              <a:rPr lang="en-US" sz="2800" dirty="0">
                <a:solidFill>
                  <a:srgbClr val="00B050"/>
                </a:solidFill>
              </a:rPr>
              <a:t>. </a:t>
            </a:r>
          </a:p>
        </p:txBody>
      </p:sp>
      <p:pic>
        <p:nvPicPr>
          <p:cNvPr id="47108" name="Picture 4"/>
          <p:cNvPicPr>
            <a:picLocks noChangeAspect="1" noChangeArrowheads="1"/>
          </p:cNvPicPr>
          <p:nvPr/>
        </p:nvPicPr>
        <p:blipFill>
          <a:blip r:embed="rId2"/>
          <a:srcRect/>
          <a:stretch>
            <a:fillRect/>
          </a:stretch>
        </p:blipFill>
        <p:spPr bwMode="auto">
          <a:xfrm>
            <a:off x="152400" y="914400"/>
            <a:ext cx="3048000" cy="97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579437"/>
            <a:ext cx="6705600" cy="868363"/>
          </a:xfrm>
        </p:spPr>
        <p:txBody>
          <a:bodyPr/>
          <a:lstStyle/>
          <a:p>
            <a:r>
              <a:rPr lang="en-US" sz="3600" b="1">
                <a:solidFill>
                  <a:srgbClr val="FF9900"/>
                </a:solidFill>
                <a:effectLst>
                  <a:outerShdw blurRad="38100" dist="38100" dir="2700000" algn="tl">
                    <a:srgbClr val="000000"/>
                  </a:outerShdw>
                </a:effectLst>
              </a:rPr>
              <a:t>Energy and Water projects</a:t>
            </a:r>
            <a:endParaRPr lang="en-US"/>
          </a:p>
        </p:txBody>
      </p:sp>
      <p:sp>
        <p:nvSpPr>
          <p:cNvPr id="48131" name="Rectangle 3"/>
          <p:cNvSpPr>
            <a:spLocks noGrp="1" noChangeArrowheads="1"/>
          </p:cNvSpPr>
          <p:nvPr>
            <p:ph idx="1"/>
          </p:nvPr>
        </p:nvSpPr>
        <p:spPr>
          <a:xfrm>
            <a:off x="228600" y="1371600"/>
            <a:ext cx="8915400" cy="5562600"/>
          </a:xfrm>
        </p:spPr>
        <p:txBody>
          <a:bodyPr/>
          <a:lstStyle/>
          <a:p>
            <a:pPr algn="ctr">
              <a:lnSpc>
                <a:spcPct val="80000"/>
              </a:lnSpc>
              <a:spcBef>
                <a:spcPct val="30000"/>
              </a:spcBef>
              <a:buFontTx/>
              <a:buNone/>
            </a:pPr>
            <a:r>
              <a:rPr lang="en-US" sz="2400" b="1" dirty="0">
                <a:solidFill>
                  <a:srgbClr val="00B050"/>
                </a:solidFill>
              </a:rPr>
              <a:t>2005 Energy Performance Bond - $1.3 to pursue </a:t>
            </a:r>
          </a:p>
          <a:p>
            <a:pPr algn="ctr">
              <a:lnSpc>
                <a:spcPct val="80000"/>
              </a:lnSpc>
              <a:spcBef>
                <a:spcPct val="30000"/>
              </a:spcBef>
              <a:buFontTx/>
              <a:buNone/>
            </a:pPr>
            <a:r>
              <a:rPr lang="en-US" sz="2400" b="1" dirty="0">
                <a:solidFill>
                  <a:srgbClr val="00B050"/>
                </a:solidFill>
              </a:rPr>
              <a:t>energy and water saving project identified in </a:t>
            </a:r>
            <a:r>
              <a:rPr lang="en-US" sz="2400" b="1" dirty="0" smtClean="0">
                <a:solidFill>
                  <a:srgbClr val="00B050"/>
                </a:solidFill>
              </a:rPr>
              <a:t>audit</a:t>
            </a:r>
            <a:endParaRPr lang="en-US" sz="2400" dirty="0">
              <a:solidFill>
                <a:srgbClr val="00B050"/>
              </a:solidFill>
            </a:endParaRPr>
          </a:p>
          <a:p>
            <a:pPr lvl="1">
              <a:lnSpc>
                <a:spcPct val="80000"/>
              </a:lnSpc>
            </a:pPr>
            <a:r>
              <a:rPr lang="en-US" sz="2400" dirty="0">
                <a:solidFill>
                  <a:srgbClr val="00B050"/>
                </a:solidFill>
              </a:rPr>
              <a:t>Lighting retrofit (T-12 to T-8’s, Exit signs, occupancy sensors, etc.)</a:t>
            </a:r>
          </a:p>
          <a:p>
            <a:pPr lvl="1">
              <a:spcBef>
                <a:spcPct val="40000"/>
              </a:spcBef>
            </a:pPr>
            <a:r>
              <a:rPr lang="en-US" sz="2400" dirty="0">
                <a:solidFill>
                  <a:srgbClr val="00B050"/>
                </a:solidFill>
              </a:rPr>
              <a:t>Digital Direct Control system installation</a:t>
            </a:r>
          </a:p>
          <a:p>
            <a:pPr lvl="1">
              <a:spcBef>
                <a:spcPct val="40000"/>
              </a:spcBef>
            </a:pPr>
            <a:r>
              <a:rPr lang="en-US" sz="2400" dirty="0">
                <a:solidFill>
                  <a:srgbClr val="00B050"/>
                </a:solidFill>
              </a:rPr>
              <a:t>Evaporative pre-cooling and new chiller for </a:t>
            </a:r>
            <a:r>
              <a:rPr lang="en-US" sz="2400" dirty="0" err="1">
                <a:solidFill>
                  <a:srgbClr val="00B050"/>
                </a:solidFill>
              </a:rPr>
              <a:t>Dwire</a:t>
            </a:r>
            <a:r>
              <a:rPr lang="en-US" sz="2400" dirty="0">
                <a:solidFill>
                  <a:srgbClr val="00B050"/>
                </a:solidFill>
              </a:rPr>
              <a:t> Hall</a:t>
            </a:r>
          </a:p>
          <a:p>
            <a:pPr lvl="1">
              <a:spcBef>
                <a:spcPct val="40000"/>
              </a:spcBef>
            </a:pPr>
            <a:r>
              <a:rPr lang="en-US" sz="2400" dirty="0">
                <a:solidFill>
                  <a:srgbClr val="00B050"/>
                </a:solidFill>
              </a:rPr>
              <a:t>Building envelope upgrades for </a:t>
            </a:r>
            <a:r>
              <a:rPr lang="en-US" sz="2400" dirty="0" err="1">
                <a:solidFill>
                  <a:srgbClr val="00B050"/>
                </a:solidFill>
              </a:rPr>
              <a:t>Dwire</a:t>
            </a:r>
            <a:r>
              <a:rPr lang="en-US" sz="2400" dirty="0">
                <a:solidFill>
                  <a:srgbClr val="00B050"/>
                </a:solidFill>
              </a:rPr>
              <a:t> Hall</a:t>
            </a:r>
          </a:p>
          <a:p>
            <a:pPr lvl="1">
              <a:spcBef>
                <a:spcPct val="40000"/>
              </a:spcBef>
            </a:pPr>
            <a:r>
              <a:rPr lang="en-US" sz="2400" dirty="0">
                <a:solidFill>
                  <a:srgbClr val="00B050"/>
                </a:solidFill>
              </a:rPr>
              <a:t>Toilet retrofit Columbine, Campus Services, U Hall</a:t>
            </a:r>
          </a:p>
          <a:p>
            <a:pPr algn="ctr">
              <a:spcBef>
                <a:spcPct val="70000"/>
              </a:spcBef>
              <a:buFontTx/>
              <a:buNone/>
            </a:pPr>
            <a:r>
              <a:rPr lang="en-US" sz="2400" dirty="0">
                <a:solidFill>
                  <a:srgbClr val="00B050"/>
                </a:solidFill>
              </a:rPr>
              <a:t>We are in the process of developing the next phase of energy and water projects to reach state and climate commitment goals.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62200" y="533400"/>
            <a:ext cx="6553200" cy="1447800"/>
          </a:xfrm>
        </p:spPr>
        <p:txBody>
          <a:bodyPr/>
          <a:lstStyle/>
          <a:p>
            <a:r>
              <a:rPr lang="en-US" sz="3200" b="1" dirty="0">
                <a:solidFill>
                  <a:srgbClr val="FF9900"/>
                </a:solidFill>
                <a:effectLst>
                  <a:outerShdw blurRad="38100" dist="38100" dir="2700000" algn="tl">
                    <a:srgbClr val="000000"/>
                  </a:outerShdw>
                </a:effectLst>
              </a:rPr>
              <a:t>AASHE – STARS Sustainability Tracking and Rating System</a:t>
            </a:r>
            <a:endParaRPr lang="en-US" sz="2800" b="1" dirty="0"/>
          </a:p>
        </p:txBody>
      </p:sp>
      <p:sp>
        <p:nvSpPr>
          <p:cNvPr id="49155" name="Rectangle 3"/>
          <p:cNvSpPr>
            <a:spLocks noGrp="1" noChangeArrowheads="1"/>
          </p:cNvSpPr>
          <p:nvPr>
            <p:ph idx="1"/>
          </p:nvPr>
        </p:nvSpPr>
        <p:spPr>
          <a:xfrm>
            <a:off x="152400" y="2743200"/>
            <a:ext cx="8763000" cy="4572000"/>
          </a:xfrm>
        </p:spPr>
        <p:txBody>
          <a:bodyPr/>
          <a:lstStyle/>
          <a:p>
            <a:pPr>
              <a:lnSpc>
                <a:spcPct val="80000"/>
              </a:lnSpc>
              <a:buFontTx/>
              <a:buNone/>
            </a:pPr>
            <a:r>
              <a:rPr lang="en-US" sz="2400" dirty="0">
                <a:solidFill>
                  <a:srgbClr val="00B050"/>
                </a:solidFill>
              </a:rPr>
              <a:t>A voluntary, self-reporting framework for gauging sustainability progress to:</a:t>
            </a:r>
          </a:p>
          <a:p>
            <a:pPr>
              <a:lnSpc>
                <a:spcPct val="105000"/>
              </a:lnSpc>
              <a:spcBef>
                <a:spcPct val="55000"/>
              </a:spcBef>
            </a:pPr>
            <a:r>
              <a:rPr lang="en-US" sz="2400" dirty="0">
                <a:solidFill>
                  <a:srgbClr val="00B050"/>
                </a:solidFill>
              </a:rPr>
              <a:t>Provide guide to advance sustainability in all sectors of higher education, from education and research, to operations and administration</a:t>
            </a:r>
          </a:p>
          <a:p>
            <a:pPr>
              <a:lnSpc>
                <a:spcPct val="110000"/>
              </a:lnSpc>
              <a:spcBef>
                <a:spcPct val="55000"/>
              </a:spcBef>
            </a:pPr>
            <a:r>
              <a:rPr lang="en-US" sz="2400" dirty="0">
                <a:solidFill>
                  <a:srgbClr val="00B050"/>
                </a:solidFill>
              </a:rPr>
              <a:t>Enable meaningful comparisons over time and across institutions by establishing a common standard of measurement for sustainability in higher education</a:t>
            </a:r>
          </a:p>
          <a:p>
            <a:pPr algn="ctr">
              <a:lnSpc>
                <a:spcPct val="105000"/>
              </a:lnSpc>
              <a:spcBef>
                <a:spcPct val="50000"/>
              </a:spcBef>
              <a:buFontTx/>
              <a:buNone/>
            </a:pPr>
            <a:r>
              <a:rPr lang="en-US" sz="2400" b="1" dirty="0"/>
              <a:t>UCCS is a member of AASHE    www.aashe.org</a:t>
            </a:r>
          </a:p>
        </p:txBody>
      </p:sp>
      <p:pic>
        <p:nvPicPr>
          <p:cNvPr id="49156" name="Picture 4" descr="logo_top">
            <a:hlinkClick r:id="rId2"/>
          </p:cNvPr>
          <p:cNvPicPr>
            <a:picLocks noChangeAspect="1" noChangeArrowheads="1"/>
          </p:cNvPicPr>
          <p:nvPr/>
        </p:nvPicPr>
        <p:blipFill>
          <a:blip r:embed="rId3"/>
          <a:srcRect/>
          <a:stretch>
            <a:fillRect/>
          </a:stretch>
        </p:blipFill>
        <p:spPr bwMode="auto">
          <a:xfrm>
            <a:off x="0" y="847725"/>
            <a:ext cx="2038350" cy="752475"/>
          </a:xfrm>
          <a:prstGeom prst="rect">
            <a:avLst/>
          </a:prstGeom>
          <a:noFill/>
        </p:spPr>
      </p:pic>
      <p:sp>
        <p:nvSpPr>
          <p:cNvPr id="49157" name="Text Box 5"/>
          <p:cNvSpPr txBox="1">
            <a:spLocks noChangeArrowheads="1"/>
          </p:cNvSpPr>
          <p:nvPr/>
        </p:nvSpPr>
        <p:spPr bwMode="auto">
          <a:xfrm>
            <a:off x="609600" y="1730375"/>
            <a:ext cx="7924800" cy="860425"/>
          </a:xfrm>
          <a:prstGeom prst="rect">
            <a:avLst/>
          </a:prstGeom>
          <a:noFill/>
          <a:ln w="9525">
            <a:noFill/>
            <a:miter lim="800000"/>
            <a:headEnd/>
            <a:tailEnd/>
          </a:ln>
          <a:effectLst/>
        </p:spPr>
        <p:txBody>
          <a:bodyPr>
            <a:spAutoFit/>
          </a:bodyPr>
          <a:lstStyle/>
          <a:p>
            <a:pPr algn="ctr">
              <a:lnSpc>
                <a:spcPct val="105000"/>
              </a:lnSpc>
              <a:spcBef>
                <a:spcPct val="20000"/>
              </a:spcBef>
            </a:pPr>
            <a:r>
              <a:rPr lang="en-US" sz="2400" b="1" dirty="0">
                <a:solidFill>
                  <a:srgbClr val="00B050"/>
                </a:solidFill>
              </a:rPr>
              <a:t>UCCS is participating as a pilot institution in the STARS program. February - December 2008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533400"/>
            <a:ext cx="5791200" cy="990600"/>
          </a:xfrm>
        </p:spPr>
        <p:txBody>
          <a:bodyPr/>
          <a:lstStyle/>
          <a:p>
            <a:pPr algn="l"/>
            <a:r>
              <a:rPr lang="en-US" sz="3600" b="1" dirty="0">
                <a:solidFill>
                  <a:srgbClr val="FF9900"/>
                </a:solidFill>
                <a:effectLst>
                  <a:outerShdw blurRad="38100" dist="38100" dir="2700000" algn="tl">
                    <a:srgbClr val="000000"/>
                  </a:outerShdw>
                </a:effectLst>
              </a:rPr>
              <a:t>UCCS Recycling Program</a:t>
            </a:r>
            <a:endParaRPr lang="en-US" sz="3600" dirty="0"/>
          </a:p>
        </p:txBody>
      </p:sp>
      <p:sp>
        <p:nvSpPr>
          <p:cNvPr id="50179" name="Rectangle 3"/>
          <p:cNvSpPr>
            <a:spLocks noGrp="1" noChangeArrowheads="1"/>
          </p:cNvSpPr>
          <p:nvPr>
            <p:ph idx="1"/>
          </p:nvPr>
        </p:nvSpPr>
        <p:spPr>
          <a:xfrm>
            <a:off x="0" y="1600200"/>
            <a:ext cx="9144000" cy="5029200"/>
          </a:xfrm>
        </p:spPr>
        <p:txBody>
          <a:bodyPr/>
          <a:lstStyle/>
          <a:p>
            <a:pPr>
              <a:lnSpc>
                <a:spcPct val="95000"/>
              </a:lnSpc>
              <a:buFontTx/>
              <a:buNone/>
            </a:pPr>
            <a:r>
              <a:rPr lang="en-US" sz="2400" dirty="0">
                <a:solidFill>
                  <a:srgbClr val="00B050"/>
                </a:solidFill>
              </a:rPr>
              <a:t>UCCS Sustainability Strategic goal: </a:t>
            </a:r>
            <a:endParaRPr lang="en-US" sz="2400" dirty="0" smtClean="0">
              <a:solidFill>
                <a:srgbClr val="00B050"/>
              </a:solidFill>
            </a:endParaRPr>
          </a:p>
          <a:p>
            <a:pPr>
              <a:lnSpc>
                <a:spcPct val="95000"/>
              </a:lnSpc>
              <a:buFontTx/>
              <a:buNone/>
            </a:pPr>
            <a:r>
              <a:rPr lang="en-US" sz="2400" dirty="0" smtClean="0">
                <a:solidFill>
                  <a:srgbClr val="00B050"/>
                </a:solidFill>
              </a:rPr>
              <a:t>UCCS will achieve </a:t>
            </a:r>
            <a:r>
              <a:rPr lang="en-US" sz="2400" dirty="0">
                <a:solidFill>
                  <a:srgbClr val="00B050"/>
                </a:solidFill>
              </a:rPr>
              <a:t>a 26% recycling rate.</a:t>
            </a:r>
          </a:p>
          <a:p>
            <a:pPr>
              <a:lnSpc>
                <a:spcPct val="80000"/>
              </a:lnSpc>
              <a:spcBef>
                <a:spcPct val="60000"/>
              </a:spcBef>
            </a:pPr>
            <a:r>
              <a:rPr lang="en-US" sz="2000" dirty="0">
                <a:solidFill>
                  <a:srgbClr val="00B050"/>
                </a:solidFill>
              </a:rPr>
              <a:t>Comprehensive recycling program started August 2007</a:t>
            </a:r>
          </a:p>
          <a:p>
            <a:pPr lvl="1">
              <a:lnSpc>
                <a:spcPct val="115000"/>
              </a:lnSpc>
            </a:pPr>
            <a:r>
              <a:rPr lang="en-US" sz="2000" dirty="0">
                <a:solidFill>
                  <a:srgbClr val="00B050"/>
                </a:solidFill>
              </a:rPr>
              <a:t>Collect all mixed paper and mixed containers including glass, aluminum, tin, steel, plastics #1-7** and cardboard</a:t>
            </a:r>
          </a:p>
          <a:p>
            <a:pPr>
              <a:lnSpc>
                <a:spcPct val="95000"/>
              </a:lnSpc>
              <a:spcBef>
                <a:spcPct val="50000"/>
              </a:spcBef>
            </a:pPr>
            <a:r>
              <a:rPr lang="en-US" sz="2000" dirty="0">
                <a:solidFill>
                  <a:srgbClr val="00B050"/>
                </a:solidFill>
              </a:rPr>
              <a:t>Semester 1 –Infrastructure – mixed paper bins in office, mixed container bins in classrooms, signage</a:t>
            </a:r>
          </a:p>
          <a:p>
            <a:pPr>
              <a:lnSpc>
                <a:spcPct val="95000"/>
              </a:lnSpc>
              <a:spcBef>
                <a:spcPct val="50000"/>
              </a:spcBef>
            </a:pPr>
            <a:r>
              <a:rPr lang="en-US" sz="2000" dirty="0">
                <a:solidFill>
                  <a:srgbClr val="00B050"/>
                </a:solidFill>
              </a:rPr>
              <a:t>Semester 2- </a:t>
            </a:r>
            <a:r>
              <a:rPr lang="en-US" sz="2000" dirty="0" err="1">
                <a:solidFill>
                  <a:srgbClr val="00B050"/>
                </a:solidFill>
              </a:rPr>
              <a:t>RecycleMania</a:t>
            </a:r>
            <a:r>
              <a:rPr lang="en-US" sz="2000" dirty="0">
                <a:solidFill>
                  <a:srgbClr val="00B050"/>
                </a:solidFill>
              </a:rPr>
              <a:t> – national friendly competition to see which school can recycle the most</a:t>
            </a:r>
          </a:p>
          <a:p>
            <a:pPr>
              <a:spcBef>
                <a:spcPct val="50000"/>
              </a:spcBef>
            </a:pPr>
            <a:r>
              <a:rPr lang="en-US" sz="2000" dirty="0">
                <a:solidFill>
                  <a:srgbClr val="00B050"/>
                </a:solidFill>
              </a:rPr>
              <a:t>Semester 3 – Increase education – especially to incoming freshmen. Expand recycling efforts to cartridges, electronics</a:t>
            </a:r>
          </a:p>
          <a:p>
            <a:pPr>
              <a:buFontTx/>
              <a:buNone/>
            </a:pPr>
            <a:endParaRPr lang="en-US" sz="2000" dirty="0">
              <a:solidFill>
                <a:srgbClr val="FFFF99"/>
              </a:solidFill>
            </a:endParaRPr>
          </a:p>
        </p:txBody>
      </p:sp>
      <p:pic>
        <p:nvPicPr>
          <p:cNvPr id="50182" name="Picture 6" descr="irecycle2"/>
          <p:cNvPicPr>
            <a:picLocks noChangeAspect="1" noChangeArrowheads="1"/>
          </p:cNvPicPr>
          <p:nvPr/>
        </p:nvPicPr>
        <p:blipFill>
          <a:blip r:embed="rId2"/>
          <a:srcRect/>
          <a:stretch>
            <a:fillRect/>
          </a:stretch>
        </p:blipFill>
        <p:spPr bwMode="auto">
          <a:xfrm>
            <a:off x="6553200" y="822325"/>
            <a:ext cx="2438400" cy="12350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579438"/>
            <a:ext cx="3733800" cy="944562"/>
          </a:xfrm>
        </p:spPr>
        <p:txBody>
          <a:bodyPr/>
          <a:lstStyle/>
          <a:p>
            <a:r>
              <a:rPr lang="en-US" sz="4000" b="1" dirty="0" err="1">
                <a:solidFill>
                  <a:srgbClr val="FF9900"/>
                </a:solidFill>
                <a:effectLst>
                  <a:outerShdw blurRad="38100" dist="38100" dir="2700000" algn="tl">
                    <a:srgbClr val="000000"/>
                  </a:outerShdw>
                </a:effectLst>
              </a:rPr>
              <a:t>RecycleMania</a:t>
            </a:r>
            <a:endParaRPr lang="en-US" dirty="0"/>
          </a:p>
        </p:txBody>
      </p:sp>
      <p:sp>
        <p:nvSpPr>
          <p:cNvPr id="51203" name="Rectangle 3"/>
          <p:cNvSpPr>
            <a:spLocks noGrp="1" noChangeArrowheads="1"/>
          </p:cNvSpPr>
          <p:nvPr>
            <p:ph idx="1"/>
          </p:nvPr>
        </p:nvSpPr>
        <p:spPr>
          <a:xfrm>
            <a:off x="685800" y="1981200"/>
            <a:ext cx="6629400" cy="3276600"/>
          </a:xfrm>
        </p:spPr>
        <p:txBody>
          <a:bodyPr/>
          <a:lstStyle/>
          <a:p>
            <a:pPr>
              <a:buFontTx/>
              <a:buNone/>
            </a:pPr>
            <a:r>
              <a:rPr lang="en-US" dirty="0">
                <a:solidFill>
                  <a:srgbClr val="00B050"/>
                </a:solidFill>
              </a:rPr>
              <a:t>4 week progress report</a:t>
            </a:r>
          </a:p>
          <a:p>
            <a:pPr>
              <a:spcBef>
                <a:spcPct val="40000"/>
              </a:spcBef>
            </a:pPr>
            <a:r>
              <a:rPr lang="en-US" dirty="0">
                <a:solidFill>
                  <a:srgbClr val="00B050"/>
                </a:solidFill>
              </a:rPr>
              <a:t>Waste 118,596 lb.</a:t>
            </a:r>
          </a:p>
          <a:p>
            <a:r>
              <a:rPr lang="en-US" dirty="0">
                <a:solidFill>
                  <a:srgbClr val="00B050"/>
                </a:solidFill>
              </a:rPr>
              <a:t>Recycling 40,467 lbs.</a:t>
            </a:r>
          </a:p>
          <a:p>
            <a:r>
              <a:rPr lang="en-US" dirty="0">
                <a:solidFill>
                  <a:srgbClr val="00B050"/>
                </a:solidFill>
              </a:rPr>
              <a:t>Recycling rate 25.44%</a:t>
            </a:r>
          </a:p>
          <a:p>
            <a:r>
              <a:rPr lang="en-US" dirty="0">
                <a:solidFill>
                  <a:srgbClr val="00B050"/>
                </a:solidFill>
              </a:rPr>
              <a:t>39</a:t>
            </a:r>
            <a:r>
              <a:rPr lang="en-US" baseline="30000" dirty="0">
                <a:solidFill>
                  <a:srgbClr val="00B050"/>
                </a:solidFill>
              </a:rPr>
              <a:t>th</a:t>
            </a:r>
            <a:r>
              <a:rPr lang="en-US" dirty="0">
                <a:solidFill>
                  <a:srgbClr val="00B050"/>
                </a:solidFill>
              </a:rPr>
              <a:t> in competition – 400 schools</a:t>
            </a:r>
          </a:p>
        </p:txBody>
      </p:sp>
      <p:pic>
        <p:nvPicPr>
          <p:cNvPr id="51204" name="Picture 4" descr="RMlogo_web"/>
          <p:cNvPicPr>
            <a:picLocks noChangeAspect="1" noChangeArrowheads="1"/>
          </p:cNvPicPr>
          <p:nvPr/>
        </p:nvPicPr>
        <p:blipFill>
          <a:blip r:embed="rId2" cstate="screen"/>
          <a:srcRect/>
          <a:stretch>
            <a:fillRect/>
          </a:stretch>
        </p:blipFill>
        <p:spPr bwMode="auto">
          <a:xfrm>
            <a:off x="6324600" y="787400"/>
            <a:ext cx="2819400" cy="1879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idx="1"/>
          </p:nvPr>
        </p:nvSpPr>
        <p:spPr>
          <a:xfrm>
            <a:off x="152400" y="2362200"/>
            <a:ext cx="6019800" cy="990600"/>
          </a:xfrm>
        </p:spPr>
        <p:txBody>
          <a:bodyPr/>
          <a:lstStyle/>
          <a:p>
            <a:pPr algn="ctr">
              <a:buFontTx/>
              <a:buNone/>
            </a:pPr>
            <a:r>
              <a:rPr lang="en-US" sz="2800" dirty="0" smtClean="0">
                <a:solidFill>
                  <a:srgbClr val="00B050"/>
                </a:solidFill>
              </a:rPr>
              <a:t>“</a:t>
            </a:r>
            <a:r>
              <a:rPr lang="en-US" sz="2400" dirty="0" smtClean="0">
                <a:solidFill>
                  <a:srgbClr val="00B050"/>
                </a:solidFill>
              </a:rPr>
              <a:t>We owe our young people at </a:t>
            </a:r>
            <a:r>
              <a:rPr lang="en-US" sz="2400" dirty="0">
                <a:solidFill>
                  <a:srgbClr val="00B050"/>
                </a:solidFill>
              </a:rPr>
              <a:t>least a day of focused discussion about global warming solutions for America.”</a:t>
            </a:r>
          </a:p>
        </p:txBody>
      </p:sp>
      <p:pic>
        <p:nvPicPr>
          <p:cNvPr id="34823" name="Picture 7" descr="fntitle"/>
          <p:cNvPicPr>
            <a:picLocks noChangeAspect="1" noChangeArrowheads="1"/>
          </p:cNvPicPr>
          <p:nvPr/>
        </p:nvPicPr>
        <p:blipFill>
          <a:blip r:embed="rId3"/>
          <a:srcRect/>
          <a:stretch>
            <a:fillRect/>
          </a:stretch>
        </p:blipFill>
        <p:spPr bwMode="auto">
          <a:xfrm>
            <a:off x="152400" y="762000"/>
            <a:ext cx="8572500" cy="942975"/>
          </a:xfrm>
          <a:prstGeom prst="rect">
            <a:avLst/>
          </a:prstGeom>
          <a:noFill/>
        </p:spPr>
      </p:pic>
      <p:sp>
        <p:nvSpPr>
          <p:cNvPr id="34824" name="Text Box 8"/>
          <p:cNvSpPr txBox="1">
            <a:spLocks noChangeArrowheads="1"/>
          </p:cNvSpPr>
          <p:nvPr/>
        </p:nvSpPr>
        <p:spPr bwMode="auto">
          <a:xfrm>
            <a:off x="1219200" y="1828800"/>
            <a:ext cx="3886200" cy="457200"/>
          </a:xfrm>
          <a:prstGeom prst="rect">
            <a:avLst/>
          </a:prstGeom>
          <a:noFill/>
          <a:ln w="9525">
            <a:noFill/>
            <a:miter lim="800000"/>
            <a:headEnd/>
            <a:tailEnd/>
          </a:ln>
          <a:effectLst/>
        </p:spPr>
        <p:txBody>
          <a:bodyPr>
            <a:spAutoFit/>
          </a:bodyPr>
          <a:lstStyle/>
          <a:p>
            <a:pPr>
              <a:spcBef>
                <a:spcPct val="50000"/>
              </a:spcBef>
            </a:pPr>
            <a:r>
              <a:rPr lang="en-US" sz="2400" b="1" dirty="0" smtClean="0">
                <a:solidFill>
                  <a:srgbClr val="00B050"/>
                </a:solidFill>
                <a:latin typeface="Tahoma" charset="0"/>
              </a:rPr>
              <a:t>January </a:t>
            </a:r>
            <a:r>
              <a:rPr lang="en-US" sz="2400" b="1" dirty="0">
                <a:solidFill>
                  <a:srgbClr val="00B050"/>
                </a:solidFill>
                <a:latin typeface="Tahoma" charset="0"/>
              </a:rPr>
              <a:t>31, 2008</a:t>
            </a:r>
          </a:p>
        </p:txBody>
      </p:sp>
      <p:pic>
        <p:nvPicPr>
          <p:cNvPr id="34825" name="Picture 9" descr="Lorax 4"/>
          <p:cNvPicPr>
            <a:picLocks noChangeAspect="1" noChangeArrowheads="1"/>
          </p:cNvPicPr>
          <p:nvPr/>
        </p:nvPicPr>
        <p:blipFill>
          <a:blip r:embed="rId4"/>
          <a:srcRect/>
          <a:stretch>
            <a:fillRect/>
          </a:stretch>
        </p:blipFill>
        <p:spPr bwMode="auto">
          <a:xfrm>
            <a:off x="4876800" y="3990975"/>
            <a:ext cx="3962400" cy="2714625"/>
          </a:xfrm>
          <a:prstGeom prst="rect">
            <a:avLst/>
          </a:prstGeom>
          <a:noFill/>
        </p:spPr>
      </p:pic>
      <p:pic>
        <p:nvPicPr>
          <p:cNvPr id="34826" name="Picture 10" descr="Lorax"/>
          <p:cNvPicPr>
            <a:picLocks noChangeAspect="1" noChangeArrowheads="1"/>
          </p:cNvPicPr>
          <p:nvPr/>
        </p:nvPicPr>
        <p:blipFill>
          <a:blip r:embed="rId5"/>
          <a:srcRect/>
          <a:stretch>
            <a:fillRect/>
          </a:stretch>
        </p:blipFill>
        <p:spPr bwMode="auto">
          <a:xfrm>
            <a:off x="381000" y="4017963"/>
            <a:ext cx="4038600" cy="2687637"/>
          </a:xfrm>
          <a:prstGeom prst="rect">
            <a:avLst/>
          </a:prstGeom>
          <a:noFill/>
        </p:spPr>
      </p:pic>
      <p:pic>
        <p:nvPicPr>
          <p:cNvPr id="34828" name="Picture 12" descr="map">
            <a:hlinkClick r:id="rId6"/>
          </p:cNvPr>
          <p:cNvPicPr>
            <a:picLocks noChangeAspect="1" noChangeArrowheads="1"/>
          </p:cNvPicPr>
          <p:nvPr/>
        </p:nvPicPr>
        <p:blipFill>
          <a:blip r:embed="rId7"/>
          <a:srcRect/>
          <a:stretch>
            <a:fillRect/>
          </a:stretch>
        </p:blipFill>
        <p:spPr bwMode="auto">
          <a:xfrm>
            <a:off x="6096000" y="1905000"/>
            <a:ext cx="2771775" cy="17621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Engineering</a:t>
            </a:r>
            <a:endParaRPr lang="en-US" dirty="0"/>
          </a:p>
        </p:txBody>
      </p:sp>
      <p:pic>
        <p:nvPicPr>
          <p:cNvPr id="4" name="Picture 3" descr="construction3.jpg"/>
          <p:cNvPicPr>
            <a:picLocks noChangeAspect="1"/>
          </p:cNvPicPr>
          <p:nvPr/>
        </p:nvPicPr>
        <p:blipFill>
          <a:blip r:embed="rId2" cstate="screen"/>
          <a:stretch>
            <a:fillRect/>
          </a:stretch>
        </p:blipFill>
        <p:spPr>
          <a:xfrm>
            <a:off x="609600" y="1524000"/>
            <a:ext cx="7696200" cy="51167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04800" y="4343400"/>
            <a:ext cx="8305800" cy="2322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Site: Between </a:t>
            </a:r>
            <a:r>
              <a:rPr kumimoji="0" lang="en-US" sz="2000" b="1" i="0" u="none" strike="noStrike" cap="none" normalizeH="0" baseline="0" dirty="0" err="1" smtClean="0">
                <a:ln>
                  <a:noFill/>
                </a:ln>
                <a:solidFill>
                  <a:schemeClr val="tx1"/>
                </a:solidFill>
                <a:effectLst/>
                <a:latin typeface="+mn-lt"/>
                <a:ea typeface="Calibri" pitchFamily="34" charset="0"/>
                <a:cs typeface="Times New Roman" pitchFamily="18" charset="0"/>
              </a:rPr>
              <a:t>Dwire</a:t>
            </a: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 Hall and University Center</a:t>
            </a:r>
            <a:endParaRPr kumimoji="0" lang="en-US" sz="20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Budget:</a:t>
            </a:r>
            <a:r>
              <a:rPr kumimoji="0" lang="en-US" sz="2000" b="1" i="0" u="none" strike="noStrike" cap="none" normalizeH="0" dirty="0" smtClean="0">
                <a:ln>
                  <a:noFill/>
                </a:ln>
                <a:solidFill>
                  <a:schemeClr val="tx1"/>
                </a:solidFill>
                <a:effectLst/>
                <a:latin typeface="+mn-lt"/>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$7.1 million</a:t>
            </a:r>
            <a:endParaRPr kumimoji="0" lang="en-US" sz="20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Projected construction begin date: July 2008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Projected construction completion date: December 2009</a:t>
            </a:r>
            <a:endParaRPr kumimoji="0" lang="en-US" sz="20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Short term use: Multipurpose athletic and conference venue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Long term use: Upgraded conference and events center</a:t>
            </a:r>
            <a:endParaRPr kumimoji="0" lang="en-US" sz="2000"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ea typeface="Calibri" pitchFamily="34" charset="0"/>
                <a:cs typeface="Times New Roman" pitchFamily="18" charset="0"/>
              </a:rPr>
              <a:t>Initial seating capacity: Approximately 1,200</a:t>
            </a:r>
            <a:endParaRPr kumimoji="0" lang="en-US" sz="2000" b="1" i="0" u="none" strike="noStrike" cap="none" normalizeH="0" baseline="0" dirty="0" smtClean="0">
              <a:ln>
                <a:noFill/>
              </a:ln>
              <a:solidFill>
                <a:schemeClr val="tx1"/>
              </a:solidFill>
              <a:effectLst/>
              <a:latin typeface="+mn-lt"/>
              <a:cs typeface="Arial" pitchFamily="34" charset="0"/>
            </a:endParaRPr>
          </a:p>
        </p:txBody>
      </p:sp>
      <p:pic>
        <p:nvPicPr>
          <p:cNvPr id="6" name="Picture 5" descr="grassyhill2.jpg"/>
          <p:cNvPicPr>
            <a:picLocks noChangeAspect="1"/>
          </p:cNvPicPr>
          <p:nvPr/>
        </p:nvPicPr>
        <p:blipFill>
          <a:blip r:embed="rId2" cstate="screen"/>
          <a:srcRect r="-1316"/>
          <a:stretch>
            <a:fillRect/>
          </a:stretch>
        </p:blipFill>
        <p:spPr>
          <a:xfrm>
            <a:off x="381000" y="990600"/>
            <a:ext cx="5867400" cy="3276600"/>
          </a:xfrm>
          <a:prstGeom prst="rect">
            <a:avLst/>
          </a:prstGeom>
        </p:spPr>
      </p:pic>
      <p:sp>
        <p:nvSpPr>
          <p:cNvPr id="8" name="Title 6"/>
          <p:cNvSpPr>
            <a:spLocks noGrp="1"/>
          </p:cNvSpPr>
          <p:nvPr>
            <p:ph type="title"/>
          </p:nvPr>
        </p:nvSpPr>
        <p:spPr>
          <a:xfrm>
            <a:off x="6324600" y="1066800"/>
            <a:ext cx="2133600" cy="2743200"/>
          </a:xfrm>
        </p:spPr>
        <p:txBody>
          <a:bodyPr/>
          <a:lstStyle/>
          <a:p>
            <a:r>
              <a:rPr lang="en-US" dirty="0" smtClean="0"/>
              <a:t>Event Center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LEED in Practice</a:t>
            </a:r>
          </a:p>
        </p:txBody>
      </p:sp>
      <p:sp>
        <p:nvSpPr>
          <p:cNvPr id="3075" name="Rectangle 5" descr="Rectangle: Click to edit Master text styles&#10;Second level&#10;Third level&#10;Fourth level&#10;Fifth level"/>
          <p:cNvSpPr>
            <a:spLocks noGrp="1" noChangeArrowheads="1"/>
          </p:cNvSpPr>
          <p:nvPr>
            <p:ph type="subTitle" idx="1"/>
          </p:nvPr>
        </p:nvSpPr>
        <p:spPr/>
        <p:txBody>
          <a:bodyPr/>
          <a:lstStyle/>
          <a:p>
            <a:pPr eaLnBrk="1" hangingPunct="1"/>
            <a:r>
              <a:rPr lang="en-US" dirty="0" smtClean="0"/>
              <a:t>Gary Reynolds</a:t>
            </a:r>
          </a:p>
          <a:p>
            <a:pPr eaLnBrk="1" hangingPunct="1"/>
            <a:r>
              <a:rPr lang="en-US" dirty="0" smtClean="0"/>
              <a:t>Facilities Services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LEED in Practice</a:t>
            </a:r>
          </a:p>
        </p:txBody>
      </p:sp>
      <p:sp>
        <p:nvSpPr>
          <p:cNvPr id="4099"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b="1" u="sng" smtClean="0"/>
              <a:t>L</a:t>
            </a:r>
            <a:r>
              <a:rPr lang="en-US" smtClean="0"/>
              <a:t>eadership in </a:t>
            </a:r>
            <a:r>
              <a:rPr lang="en-US" b="1" u="sng" smtClean="0"/>
              <a:t>E</a:t>
            </a:r>
            <a:r>
              <a:rPr lang="en-US" smtClean="0"/>
              <a:t>nergy and </a:t>
            </a:r>
            <a:r>
              <a:rPr lang="en-US" b="1" u="sng" smtClean="0"/>
              <a:t>E</a:t>
            </a:r>
            <a:r>
              <a:rPr lang="en-US" smtClean="0"/>
              <a:t>nvironmental </a:t>
            </a:r>
            <a:r>
              <a:rPr lang="en-US" b="1" u="sng" smtClean="0"/>
              <a:t>D</a:t>
            </a:r>
            <a:r>
              <a:rPr lang="en-US" smtClean="0"/>
              <a:t>esign</a:t>
            </a:r>
          </a:p>
          <a:p>
            <a:pPr eaLnBrk="1" hangingPunct="1"/>
            <a:r>
              <a:rPr lang="en-US" smtClean="0"/>
              <a:t>Goals</a:t>
            </a:r>
          </a:p>
          <a:p>
            <a:pPr lvl="1" eaLnBrk="1" hangingPunct="1"/>
            <a:r>
              <a:rPr lang="en-US" smtClean="0"/>
              <a:t>To provide an objective measurement</a:t>
            </a:r>
          </a:p>
          <a:p>
            <a:pPr lvl="1" eaLnBrk="1" hangingPunct="1"/>
            <a:r>
              <a:rPr lang="en-US" smtClean="0"/>
              <a:t>To promote “green” building design &amp; construction</a:t>
            </a:r>
          </a:p>
          <a:p>
            <a:pPr lvl="1" eaLnBrk="1" hangingPunct="1"/>
            <a:r>
              <a:rPr lang="en-US" smtClean="0"/>
              <a:t>To influence the market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LEED in Practice</a:t>
            </a:r>
          </a:p>
        </p:txBody>
      </p:sp>
      <p:sp>
        <p:nvSpPr>
          <p:cNvPr id="5123"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mtClean="0"/>
              <a:t>Six Categories</a:t>
            </a:r>
          </a:p>
          <a:p>
            <a:pPr lvl="1" eaLnBrk="1" hangingPunct="1"/>
            <a:r>
              <a:rPr lang="en-US" smtClean="0"/>
              <a:t>Required Actions (Prerequisites)</a:t>
            </a:r>
          </a:p>
          <a:p>
            <a:pPr lvl="1" eaLnBrk="1" hangingPunct="1"/>
            <a:r>
              <a:rPr lang="en-US" smtClean="0"/>
              <a:t>Voluntary Actions</a:t>
            </a:r>
          </a:p>
          <a:p>
            <a:pPr lvl="2" eaLnBrk="1" hangingPunct="1"/>
            <a:r>
              <a:rPr lang="en-US" smtClean="0"/>
              <a:t>Points awarded for the voluntary actions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LEED in Practice</a:t>
            </a:r>
          </a:p>
        </p:txBody>
      </p:sp>
      <p:sp>
        <p:nvSpPr>
          <p:cNvPr id="6147"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mtClean="0"/>
              <a:t>Six Categories</a:t>
            </a:r>
          </a:p>
          <a:p>
            <a:pPr lvl="1" eaLnBrk="1" hangingPunct="1"/>
            <a:r>
              <a:rPr lang="en-US" smtClean="0"/>
              <a:t>Sustainable Site (14 points)</a:t>
            </a:r>
          </a:p>
          <a:p>
            <a:pPr lvl="1" eaLnBrk="1" hangingPunct="1"/>
            <a:r>
              <a:rPr lang="en-US" smtClean="0"/>
              <a:t>Water Efficiency (5 points)</a:t>
            </a:r>
          </a:p>
          <a:p>
            <a:pPr lvl="1" eaLnBrk="1" hangingPunct="1"/>
            <a:r>
              <a:rPr lang="en-US" smtClean="0"/>
              <a:t>Energy and Atmosphere (17 points)</a:t>
            </a:r>
          </a:p>
          <a:p>
            <a:pPr lvl="1" eaLnBrk="1" hangingPunct="1"/>
            <a:r>
              <a:rPr lang="en-US" smtClean="0"/>
              <a:t>Materials and Resources (13 points)</a:t>
            </a:r>
          </a:p>
          <a:p>
            <a:pPr lvl="1" eaLnBrk="1" hangingPunct="1"/>
            <a:r>
              <a:rPr lang="en-US" smtClean="0"/>
              <a:t>Indoor Environmental Quality (15 points)</a:t>
            </a:r>
          </a:p>
          <a:p>
            <a:pPr lvl="1" eaLnBrk="1" hangingPunct="1"/>
            <a:r>
              <a:rPr lang="en-US" smtClean="0"/>
              <a:t>Innovation &amp; Design Process (5 points)</a:t>
            </a:r>
          </a:p>
          <a:p>
            <a:pPr lvl="1" eaLnBrk="1" hangingPunct="1"/>
            <a:endParaRPr lang="en-US" smtClean="0"/>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1707</TotalTime>
  <Words>1615</Words>
  <Application>Microsoft PowerPoint</Application>
  <PresentationFormat>On-screen Show (4:3)</PresentationFormat>
  <Paragraphs>217</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 Presentation</vt:lpstr>
      <vt:lpstr>March Campus Forum</vt:lpstr>
      <vt:lpstr>Topics</vt:lpstr>
      <vt:lpstr>Heller Center for the Arts and Humanities</vt:lpstr>
      <vt:lpstr>Science and Engineering</vt:lpstr>
      <vt:lpstr>Event Center </vt:lpstr>
      <vt:lpstr>LEED in Practice</vt:lpstr>
      <vt:lpstr>LEED in Practice</vt:lpstr>
      <vt:lpstr>LEED in Practice</vt:lpstr>
      <vt:lpstr>LEED in Practice</vt:lpstr>
      <vt:lpstr>LEED in Practice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UCCS Sustainability Update</vt:lpstr>
      <vt:lpstr>UCCS 2007 Sustainability Strategic Plan</vt:lpstr>
      <vt:lpstr>American College and University Presidents Climate Commitment</vt:lpstr>
      <vt:lpstr>ACUPCC Commitment</vt:lpstr>
      <vt:lpstr>ACUPCC Commitment – UCCS Progress</vt:lpstr>
      <vt:lpstr>ACUPCC Commitment – UCCS Progress</vt:lpstr>
      <vt:lpstr>Colorado Greening of State Government Executive Orders</vt:lpstr>
      <vt:lpstr>Energy and Water projects</vt:lpstr>
      <vt:lpstr>AASHE – STARS Sustainability Tracking and Rating System</vt:lpstr>
      <vt:lpstr>UCCS Recycling Program</vt:lpstr>
      <vt:lpstr>RecycleMania</vt:lpstr>
      <vt:lpstr>Slide 39</vt:lpstr>
    </vt:vector>
  </TitlesOfParts>
  <Company>UCCS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craig decker</dc:creator>
  <cp:lastModifiedBy>thutton</cp:lastModifiedBy>
  <cp:revision>134</cp:revision>
  <dcterms:created xsi:type="dcterms:W3CDTF">2005-02-07T21:56:09Z</dcterms:created>
  <dcterms:modified xsi:type="dcterms:W3CDTF">2008-03-04T18:27:26Z</dcterms:modified>
</cp:coreProperties>
</file>